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2" r:id="rId2"/>
    <p:sldId id="323" r:id="rId3"/>
    <p:sldId id="347" r:id="rId4"/>
    <p:sldId id="324" r:id="rId5"/>
    <p:sldId id="325" r:id="rId6"/>
    <p:sldId id="326" r:id="rId7"/>
    <p:sldId id="327"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0" d="100"/>
          <a:sy n="80" d="100"/>
        </p:scale>
        <p:origin x="782"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418126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50127602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59094547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3929828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429426943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2673869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37804218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21934769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64830377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4480193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41781474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95847952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32DFD30-2122-4F4A-97B4-D0A849E36C5F}" type="datetime1">
              <a:rPr lang="en-US" smtClean="0"/>
              <a:t>7/19/2022</a:t>
            </a:fld>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9" name="Slide Number Placeholder 8"/>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76541471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48494265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DFD30-2122-4F4A-97B4-D0A849E36C5F}" type="datetime1">
              <a:rPr lang="en-US" smtClean="0"/>
              <a:t>7/19/2022</a:t>
            </a:fld>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4" name="Slide Number Placeholder 3"/>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52686373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55728759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sv-SE"/>
              <a:t>Klicka här för att ändra mall för rubrikformat</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8066721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alpha val="75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32DFD30-2122-4F4A-97B4-D0A849E36C5F}" type="datetime1">
              <a:rPr lang="en-US" smtClean="0"/>
              <a:t>7/19/2022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dirty="0"/>
              <a:t>Sample Footer Text</a:t>
            </a: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9535006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r>
              <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Vi utgår från ett positionsförsvar med markeringsinslag där vi använder kollektiva försvarsmetoder i hög hastighet för att skydda centrala korridorer och vinna bollen.</a:t>
            </a:r>
          </a:p>
          <a:p>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Uppgift</a:t>
            </a:r>
          </a:p>
          <a:p>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Förhindra att motståndarna spelar bakom eller igenom våra lagdelar</a:t>
            </a:r>
          </a:p>
          <a:p>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Erövra bollen</a:t>
            </a:r>
          </a:p>
          <a:p>
            <a:pPr marL="342900" indent="-342900"/>
            <a:endParaRPr lang="en-US" sz="1800" dirty="0">
              <a:solidFill>
                <a:srgbClr val="FFFFFF"/>
              </a:solidFill>
            </a:endParaRPr>
          </a:p>
        </p:txBody>
      </p:sp>
    </p:spTree>
    <p:extLst>
      <p:ext uri="{BB962C8B-B14F-4D97-AF65-F5344CB8AC3E}">
        <p14:creationId xmlns:p14="http://schemas.microsoft.com/office/powerpoint/2010/main" val="32179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31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a:t>
            </a:r>
            <a:br>
              <a:rPr lang="sv-SE" sz="18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03200">
              <a:lnSpc>
                <a:spcPts val="1775"/>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Pressen är viktig för att styra motståndarna till de yttre korridorerna, använda sidlinjen (minska deras spelyta), begränsa alternativ för bollhållaren samt erövra bollen.</a:t>
            </a:r>
            <a:r>
              <a:rPr lang="sv-SE" sz="1600" b="1" dirty="0">
                <a:solidFill>
                  <a:schemeClr val="tx1"/>
                </a:solidFill>
                <a:effectLst/>
                <a:latin typeface="MS PGothic" panose="020B0600070205080204" pitchFamily="34" charset="-128"/>
                <a:ea typeface="Calibri" panose="020F0502020204030204" pitchFamily="34" charset="0"/>
                <a:cs typeface="Arial" panose="020B0604020202020204" pitchFamily="34" charset="0"/>
              </a:rPr>
              <a:t> </a:t>
            </a:r>
            <a:br>
              <a:rPr lang="sv-SE" sz="1600" b="1" dirty="0">
                <a:solidFill>
                  <a:schemeClr val="tx1"/>
                </a:solidFill>
                <a:effectLst/>
                <a:latin typeface="MS PGothic" panose="020B0600070205080204" pitchFamily="34" charset="-128"/>
                <a:ea typeface="Calibri" panose="020F050202020403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5"/>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41300">
              <a:lnSpc>
                <a:spcPct val="88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För att laget ska behålla organisationen pressar centrala spelare motståndarnas centrala spelare och ytterspelare pressar motståndarnas ytterspelare.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7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419100">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I vår press krävs aktioner med maximal hastighet i våra förflyttningar och en närhet till bollhållaren.</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2900" b="1"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p>
          <a:p>
            <a:pPr marL="0" indent="0">
              <a:lnSpc>
                <a:spcPts val="1610"/>
              </a:lnSpc>
              <a:buNone/>
            </a:pPr>
            <a:r>
              <a:rPr lang="sv-SE" sz="29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29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358882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31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a:t>
            </a:r>
            <a:br>
              <a:rPr lang="sv-SE" sz="18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203200" indent="0">
              <a:lnSpc>
                <a:spcPts val="1775"/>
              </a:lnSpc>
              <a:spcAft>
                <a:spcPts val="0"/>
              </a:spcAft>
              <a:buNone/>
            </a:pPr>
            <a:r>
              <a:rPr lang="sv-SE" sz="2900" b="1"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p>
          <a:p>
            <a:pPr marL="50800" marR="419100">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Pressavståndet (närheten) ska tvinga ner blicken på bollhållaren, förhindra denne från att spela bollen framåt och möjliggöra erövring av bollen genom duellspel.</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5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419100" algn="just">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Vi vill tvinga motståndarna att spela framför våra lagdelar och strävar efter att pressa motståndarna till de yttre korridorerna för att där erövra bollen.</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301979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Täckning</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2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15900">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Vid press intar medspelarna en position för att täcka de centrala korridorerna och förhindra att motståndarna spelar igenom våra lagdelar.</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Spelare som intar en position för täckning har även en understödjande funktion för att snabbt kunna pressa sin närmsta motståndare.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138545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Markering</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2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41300">
              <a:lnSpc>
                <a:spcPct val="95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Vid högt försvarsspel innehåller vårt försvarsspel markeringsinslag. </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Den närmsta spelaren är fortfarande ansvarig för att pressa bollhållaren mot de yttre korridorerna, men de näst närmsta medspelarna runtomkring bollhållaren markerar de närmsta motståndarna samt skyddar och täcker de centrala korridorerna.</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219674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fontScale="92500" lnSpcReduction="10000"/>
          </a:bodyPr>
          <a:lstStyle/>
          <a:p>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Triggers</a:t>
            </a:r>
            <a:b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br>
            <a:r>
              <a:rPr lang="sv-SE" sz="1700" b="1" dirty="0">
                <a:solidFill>
                  <a:schemeClr val="tx1"/>
                </a:solidFill>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R="457200">
              <a:lnSpc>
                <a:spcPts val="1965"/>
              </a:lnSpc>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För att tydliggöra när laget ska intensifiera vår press för att erövra bollen använder vi oss av taktiska och situationsanpassade triggers;</a:t>
            </a:r>
            <a:r>
              <a:rPr lang="sv-SE" sz="1700" b="1" dirty="0">
                <a:solidFill>
                  <a:schemeClr val="tx1"/>
                </a:solidFill>
                <a:latin typeface="MS PGothic" panose="020B0600070205080204" pitchFamily="34" charset="-128"/>
                <a:ea typeface="Calibri" panose="020F0502020204030204" pitchFamily="34" charset="0"/>
                <a:cs typeface="Arial" panose="020B0604020202020204" pitchFamily="34" charset="0"/>
              </a:rPr>
              <a:t> </a:t>
            </a: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indent="0">
              <a:lnSpc>
                <a:spcPts val="815"/>
              </a:lnSpc>
              <a:buNone/>
            </a:pP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marR="393700" lvl="0" indent="-342900">
              <a:lnSpc>
                <a:spcPct val="92000"/>
              </a:lnSpc>
              <a:spcAft>
                <a:spcPts val="0"/>
              </a:spcAft>
              <a:buFont typeface="Arial" panose="020B0604020202020204" pitchFamily="34" charset="0"/>
              <a:buChar char="•"/>
              <a:tabLst>
                <a:tab pos="1905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Taktiska triggers genomförs utifrån motståndarnas speluppbyggnad och en del i lagets matchplan inför den specifika matchen.</a:t>
            </a:r>
            <a:b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b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lvl="0" indent="-342900">
              <a:lnSpc>
                <a:spcPts val="2125"/>
              </a:lnSpc>
              <a:buFont typeface="Arial" panose="020B0604020202020204" pitchFamily="34" charset="0"/>
              <a:buChar char="•"/>
              <a:tabLst>
                <a:tab pos="1905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Situationsanpassade triggers utifrån situationer och aktioner i matchen.</a:t>
            </a:r>
            <a:r>
              <a:rPr lang="sv-SE" sz="1700" b="1" dirty="0">
                <a:solidFill>
                  <a:schemeClr val="tx1"/>
                </a:solidFill>
                <a:latin typeface="MS PGothic" panose="020B0600070205080204" pitchFamily="34" charset="-128"/>
                <a:ea typeface="Calibri" panose="020F0502020204030204" pitchFamily="34" charset="0"/>
                <a:cs typeface="Arial" panose="020B0604020202020204" pitchFamily="34" charset="0"/>
              </a:rPr>
              <a:t> </a:t>
            </a:r>
          </a:p>
          <a:p>
            <a:pPr marR="1689100" lvl="0">
              <a:lnSpc>
                <a:spcPct val="91000"/>
              </a:lnSpc>
              <a:spcAft>
                <a:spcPts val="0"/>
              </a:spcAft>
              <a:tabLst>
                <a:tab pos="9144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Passning bakåt av motståndarna</a:t>
            </a:r>
          </a:p>
          <a:p>
            <a:pPr marR="1689100" lvl="0">
              <a:lnSpc>
                <a:spcPct val="91000"/>
              </a:lnSpc>
              <a:spcAft>
                <a:spcPts val="0"/>
              </a:spcAft>
              <a:tabLst>
                <a:tab pos="9144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Boll i luften</a:t>
            </a:r>
          </a:p>
          <a:p>
            <a:pPr marR="1689100" lvl="0">
              <a:lnSpc>
                <a:spcPct val="91000"/>
              </a:lnSpc>
              <a:spcAft>
                <a:spcPts val="0"/>
              </a:spcAft>
              <a:tabLst>
                <a:tab pos="914400" algn="l"/>
              </a:tabLst>
            </a:pPr>
            <a:r>
              <a:rPr lang="sv-SE" sz="1700" b="1" dirty="0">
                <a:solidFill>
                  <a:schemeClr val="tx1"/>
                </a:solidFill>
                <a:latin typeface="Arial" panose="020B0604020202020204" pitchFamily="34" charset="0"/>
                <a:ea typeface="Calibri" panose="020F0502020204030204" pitchFamily="34" charset="0"/>
                <a:cs typeface="Arial" panose="020B0604020202020204" pitchFamily="34" charset="0"/>
              </a:rPr>
              <a:t>Lång passning i sidled</a:t>
            </a:r>
          </a:p>
          <a:p>
            <a:pPr marR="1689100" lvl="0">
              <a:lnSpc>
                <a:spcPct val="91000"/>
              </a:lnSpc>
              <a:spcAft>
                <a:spcPts val="0"/>
              </a:spcAft>
              <a:tabLst>
                <a:tab pos="9144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Felvänd bollhållare</a:t>
            </a: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lvl="0">
              <a:lnSpc>
                <a:spcPct val="76000"/>
              </a:lnSpc>
              <a:tabLst>
                <a:tab pos="914400" algn="l"/>
              </a:tabLst>
            </a:pP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Misslyckad aktion; missad passning,</a:t>
            </a:r>
            <a:b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b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mottagning</a:t>
            </a:r>
            <a:endParaRPr lang="sv-SE" sz="17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267999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effectLst/>
                <a:latin typeface="Arial" panose="020B0604020202020204" pitchFamily="34" charset="0"/>
                <a:ea typeface="Arial" panose="020B0604020202020204" pitchFamily="34" charset="0"/>
                <a:cs typeface="Arial" panose="020B0604020202020204" pitchFamily="34" charset="0"/>
              </a:rPr>
              <a:t>Förhindra speluppbyggnad</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fontScale="92500"/>
          </a:bodyPr>
          <a:lstStyle/>
          <a:p>
            <a:pPr marL="342900" lvl="0" indent="-342900">
              <a:lnSpc>
                <a:spcPts val="2125"/>
              </a:lnSpc>
              <a:buFont typeface="Arial" panose="020B0604020202020204" pitchFamily="34" charset="0"/>
              <a:buChar char="•"/>
              <a:tabLst>
                <a:tab pos="190500" algn="l"/>
              </a:tabLst>
            </a:pPr>
            <a:endParaRPr lang="sv-SE" sz="1800" b="1" dirty="0">
              <a:solidFill>
                <a:schemeClr val="tx1"/>
              </a:solidFill>
              <a:effectLst/>
              <a:latin typeface="MS PGothic" panose="020B0600070205080204" pitchFamily="34" charset="-128"/>
              <a:ea typeface="Calibri" panose="020F0502020204030204" pitchFamily="34" charset="0"/>
              <a:cs typeface="Arial" panose="020B0604020202020204" pitchFamily="34" charset="0"/>
            </a:endParaRPr>
          </a:p>
          <a:p>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Kollektiva försvarsmetoder</a:t>
            </a:r>
            <a:b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7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0"/>
              </a:lnSpc>
              <a:buNone/>
            </a:pPr>
            <a:r>
              <a:rPr lang="sv-SE" sz="17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R="368300" algn="just">
              <a:lnSpc>
                <a:spcPts val="2000"/>
              </a:lnSpc>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För att hålla laget kompakt och förhindra att motståndarna spelar igenom våra lagdelar samt i de centrala korridorerna använder vi oss av de kollektiva försvarsmetoderna;</a:t>
            </a:r>
            <a:r>
              <a:rPr lang="sv-SE" sz="1700" b="1" dirty="0">
                <a:solidFill>
                  <a:schemeClr val="tx1"/>
                </a:solidFill>
                <a:effectLst/>
                <a:latin typeface="MS PGothic" panose="020B0600070205080204" pitchFamily="34" charset="-128"/>
                <a:ea typeface="Calibri" panose="020F0502020204030204" pitchFamily="34"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715"/>
              </a:lnSpc>
              <a:buNone/>
            </a:pPr>
            <a:r>
              <a:rPr lang="sv-SE" sz="17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Arial" panose="020B0604020202020204" pitchFamily="34" charset="0"/>
              <a:buChar char="•"/>
              <a:tabLst>
                <a:tab pos="190500" algn="l"/>
              </a:tabLs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Centrering</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2000"/>
              </a:lnSpc>
              <a:buFont typeface="Arial" panose="020B0604020202020204" pitchFamily="34" charset="0"/>
              <a:buChar char="•"/>
              <a:tabLst>
                <a:tab pos="190500" algn="l"/>
              </a:tabLs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Uppflyttning</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5"/>
              </a:lnSpc>
              <a:buNone/>
            </a:pP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1000"/>
              </a:lnSpc>
              <a:buFont typeface="Arial" panose="020B0604020202020204" pitchFamily="34" charset="0"/>
              <a:buChar char="•"/>
              <a:tabLst>
                <a:tab pos="190500" algn="l"/>
              </a:tabLs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Nedflyttning</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2000"/>
              </a:lnSpc>
              <a:buFont typeface="Arial" panose="020B0604020202020204" pitchFamily="34" charset="0"/>
              <a:buChar char="•"/>
              <a:tabLst>
                <a:tab pos="190500" algn="l"/>
              </a:tabLs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Överflyttning</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65"/>
              </a:lnSpc>
              <a:buNone/>
            </a:pP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700" b="1" dirty="0">
                <a:solidFill>
                  <a:schemeClr val="tx1"/>
                </a:solidFill>
                <a:effectLst/>
                <a:latin typeface="Arial" panose="020B0604020202020204" pitchFamily="34" charset="0"/>
                <a:ea typeface="Arial" panose="020B0604020202020204" pitchFamily="34" charset="0"/>
              </a:rPr>
              <a:t>Dessa kollektiva metoder och förflyttningar kräver maximal hastighet av samtliga spelare för att bibehålla lagets kompakthet.</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ts val="2125"/>
              </a:lnSpc>
              <a:buFont typeface="Arial" panose="020B0604020202020204" pitchFamily="34" charset="0"/>
              <a:buChar char="•"/>
              <a:tabLst>
                <a:tab pos="190500" algn="l"/>
              </a:tabLst>
            </a:pPr>
            <a:endParaRPr lang="sv-SE" sz="1700" b="1" dirty="0">
              <a:solidFill>
                <a:schemeClr val="tx1"/>
              </a:solidFill>
              <a:effectLst/>
              <a:latin typeface="MS PGothic" panose="020B0600070205080204" pitchFamily="34" charset="-128"/>
              <a:ea typeface="Calibri" panose="020F0502020204030204" pitchFamily="34" charset="0"/>
              <a:cs typeface="Arial" panose="020B0604020202020204" pitchFamily="34" charset="0"/>
            </a:endParaRPr>
          </a:p>
          <a:p>
            <a:pPr marL="342900" lvl="0" indent="-342900">
              <a:lnSpc>
                <a:spcPts val="2125"/>
              </a:lnSpc>
              <a:buFont typeface="Arial" panose="020B0604020202020204" pitchFamily="34" charset="0"/>
              <a:buChar char="•"/>
              <a:tabLst>
                <a:tab pos="190500" algn="l"/>
              </a:tabLst>
            </a:pPr>
            <a:endParaRPr lang="sv-SE"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2625626431"/>
      </p:ext>
    </p:extLst>
  </p:cSld>
  <p:clrMapOvr>
    <a:masterClrMapping/>
  </p:clrMapOvr>
</p:sld>
</file>

<file path=ppt/theme/theme1.xml><?xml version="1.0" encoding="utf-8"?>
<a:theme xmlns:a="http://schemas.openxmlformats.org/drawingml/2006/main" name="Sektor">
  <a:themeElements>
    <a:clrScheme name="Sek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1</TotalTime>
  <Words>401</Words>
  <Application>Microsoft Office PowerPoint</Application>
  <PresentationFormat>Bredbild</PresentationFormat>
  <Paragraphs>56</Paragraphs>
  <Slides>7</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7</vt:i4>
      </vt:variant>
    </vt:vector>
  </HeadingPairs>
  <TitlesOfParts>
    <vt:vector size="14" baseType="lpstr">
      <vt:lpstr>MS PGothic</vt:lpstr>
      <vt:lpstr>Arial</vt:lpstr>
      <vt:lpstr>Calibri</vt:lpstr>
      <vt:lpstr>Century Gothic</vt:lpstr>
      <vt:lpstr>Times New Roman</vt:lpstr>
      <vt:lpstr>Wingdings 3</vt:lpstr>
      <vt:lpstr>Sektor</vt:lpstr>
      <vt:lpstr>Förhindra speluppbyggnad</vt:lpstr>
      <vt:lpstr>Förhindra speluppbyggnad</vt:lpstr>
      <vt:lpstr>Förhindra speluppbyggnad</vt:lpstr>
      <vt:lpstr>Förhindra speluppbyggnad</vt:lpstr>
      <vt:lpstr>Förhindra speluppbyggnad</vt:lpstr>
      <vt:lpstr>Förhindra speluppbyggnad</vt:lpstr>
      <vt:lpstr>Förhindra speluppbyggnad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Förhindra speluppbyggnad</dc:title>
  <dc:creator>Anders Bademo</dc:creator>
  <cp:lastModifiedBy>Anders Bademo</cp:lastModifiedBy>
  <cp:revision>1</cp:revision>
  <dcterms:created xsi:type="dcterms:W3CDTF">2022-07-19T06:36:24Z</dcterms:created>
  <dcterms:modified xsi:type="dcterms:W3CDTF">2022-07-19T06:37:43Z</dcterms:modified>
</cp:coreProperties>
</file>