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14" r:id="rId3"/>
    <p:sldId id="315" r:id="rId4"/>
    <p:sldId id="316" r:id="rId5"/>
    <p:sldId id="346" r:id="rId6"/>
    <p:sldId id="279"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DC0781-D83E-437D-87C0-7DC2F65EFB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26CACD1-54D6-40C1-84DA-F6DB8E2C4FD2}">
      <dgm:prSet/>
      <dgm:spPr/>
      <dgm:t>
        <a:bodyPr/>
        <a:lstStyle/>
        <a:p>
          <a:r>
            <a:rPr lang="en-US" b="1"/>
            <a:t>Gold Zone</a:t>
          </a:r>
          <a:endParaRPr lang="en-US"/>
        </a:p>
      </dgm:t>
    </dgm:pt>
    <dgm:pt modelId="{3312E20A-AA96-4933-A3E8-012B6BF19BED}" type="parTrans" cxnId="{56458BE1-7DCD-4FFA-8F71-9ACDFB1A373A}">
      <dgm:prSet/>
      <dgm:spPr/>
      <dgm:t>
        <a:bodyPr/>
        <a:lstStyle/>
        <a:p>
          <a:endParaRPr lang="en-US"/>
        </a:p>
      </dgm:t>
    </dgm:pt>
    <dgm:pt modelId="{1F3B4400-3356-4C0B-B5D7-12A19E040F35}" type="sibTrans" cxnId="{56458BE1-7DCD-4FFA-8F71-9ACDFB1A373A}">
      <dgm:prSet/>
      <dgm:spPr/>
      <dgm:t>
        <a:bodyPr/>
        <a:lstStyle/>
        <a:p>
          <a:endParaRPr lang="en-US"/>
        </a:p>
      </dgm:t>
    </dgm:pt>
    <dgm:pt modelId="{399D5613-6560-4817-AE1A-842192DA7CD6}">
      <dgm:prSet/>
      <dgm:spPr/>
      <dgm:t>
        <a:bodyPr/>
        <a:lstStyle/>
        <a:p>
          <a:r>
            <a:rPr lang="en-US" b="1"/>
            <a:t>Vi vet att de flesta målen görs ifrån Gold Zone, ytan från målområdet till straﬀområdeslinjen. </a:t>
          </a:r>
          <a:br>
            <a:rPr lang="en-US" b="1"/>
          </a:br>
          <a:br>
            <a:rPr lang="en-US" b="1"/>
          </a:br>
          <a:r>
            <a:rPr lang="en-US" b="1"/>
            <a:t>Därför vill vi avsluta från den ytan och ha spelare i olika positioner i Gold Zone;</a:t>
          </a:r>
          <a:endParaRPr lang="en-US"/>
        </a:p>
      </dgm:t>
    </dgm:pt>
    <dgm:pt modelId="{4945526F-6365-4419-AC81-15DD72FD302C}" type="parTrans" cxnId="{E02D6090-252D-4470-8718-658438151162}">
      <dgm:prSet/>
      <dgm:spPr/>
      <dgm:t>
        <a:bodyPr/>
        <a:lstStyle/>
        <a:p>
          <a:endParaRPr lang="en-US"/>
        </a:p>
      </dgm:t>
    </dgm:pt>
    <dgm:pt modelId="{AFA96917-61F6-467B-BE3F-74D91513A3DC}" type="sibTrans" cxnId="{E02D6090-252D-4470-8718-658438151162}">
      <dgm:prSet/>
      <dgm:spPr/>
      <dgm:t>
        <a:bodyPr/>
        <a:lstStyle/>
        <a:p>
          <a:endParaRPr lang="en-US"/>
        </a:p>
      </dgm:t>
    </dgm:pt>
    <dgm:pt modelId="{B3A7A537-131D-41B3-B14F-224D0B637156}">
      <dgm:prSet/>
      <dgm:spPr/>
      <dgm:t>
        <a:bodyPr/>
        <a:lstStyle/>
        <a:p>
          <a:r>
            <a:rPr lang="en-US" b="1"/>
            <a:t>Främre ytan, i höjd med första stolpe</a:t>
          </a:r>
          <a:endParaRPr lang="en-US"/>
        </a:p>
      </dgm:t>
    </dgm:pt>
    <dgm:pt modelId="{7FE856D7-75A3-4D0D-8758-001BCA1538A5}" type="parTrans" cxnId="{018A80C2-82B5-4725-A88F-A88D91C49CE9}">
      <dgm:prSet/>
      <dgm:spPr/>
      <dgm:t>
        <a:bodyPr/>
        <a:lstStyle/>
        <a:p>
          <a:endParaRPr lang="en-US"/>
        </a:p>
      </dgm:t>
    </dgm:pt>
    <dgm:pt modelId="{2C955820-A3AF-4F33-A66D-AB43526F1179}" type="sibTrans" cxnId="{018A80C2-82B5-4725-A88F-A88D91C49CE9}">
      <dgm:prSet/>
      <dgm:spPr/>
      <dgm:t>
        <a:bodyPr/>
        <a:lstStyle/>
        <a:p>
          <a:endParaRPr lang="en-US"/>
        </a:p>
      </dgm:t>
    </dgm:pt>
    <dgm:pt modelId="{FE0AA46C-060C-42DA-A446-39140105067B}">
      <dgm:prSet/>
      <dgm:spPr/>
      <dgm:t>
        <a:bodyPr/>
        <a:lstStyle/>
        <a:p>
          <a:r>
            <a:rPr lang="en-US" b="1"/>
            <a:t>Cutback-ytan, mellan straﬀpunkten och straﬀområdeslinjen</a:t>
          </a:r>
          <a:endParaRPr lang="en-US"/>
        </a:p>
      </dgm:t>
    </dgm:pt>
    <dgm:pt modelId="{CEEC30DF-EC3D-4932-B7A4-477D1901755C}" type="parTrans" cxnId="{315CEE8A-F719-40AA-8162-240E8A05683D}">
      <dgm:prSet/>
      <dgm:spPr/>
      <dgm:t>
        <a:bodyPr/>
        <a:lstStyle/>
        <a:p>
          <a:endParaRPr lang="en-US"/>
        </a:p>
      </dgm:t>
    </dgm:pt>
    <dgm:pt modelId="{21D57953-BD7B-4162-A32C-42372D253465}" type="sibTrans" cxnId="{315CEE8A-F719-40AA-8162-240E8A05683D}">
      <dgm:prSet/>
      <dgm:spPr/>
      <dgm:t>
        <a:bodyPr/>
        <a:lstStyle/>
        <a:p>
          <a:endParaRPr lang="en-US"/>
        </a:p>
      </dgm:t>
    </dgm:pt>
    <dgm:pt modelId="{C8103E75-0DF1-4939-9C41-97D2D01F4659}">
      <dgm:prSet/>
      <dgm:spPr/>
      <dgm:t>
        <a:bodyPr/>
        <a:lstStyle/>
        <a:p>
          <a:r>
            <a:rPr lang="en-US" b="1"/>
            <a:t>Bortre yta, i höjd med bortre stolpe </a:t>
          </a:r>
          <a:endParaRPr lang="en-US"/>
        </a:p>
      </dgm:t>
    </dgm:pt>
    <dgm:pt modelId="{EF4A7856-61FB-433C-BC9F-525E9847175C}" type="parTrans" cxnId="{1839732A-85F3-4845-91B4-979556843F27}">
      <dgm:prSet/>
      <dgm:spPr/>
      <dgm:t>
        <a:bodyPr/>
        <a:lstStyle/>
        <a:p>
          <a:endParaRPr lang="en-US"/>
        </a:p>
      </dgm:t>
    </dgm:pt>
    <dgm:pt modelId="{B9B6F5E0-B1BE-4050-8317-0959AD11BD82}" type="sibTrans" cxnId="{1839732A-85F3-4845-91B4-979556843F27}">
      <dgm:prSet/>
      <dgm:spPr/>
      <dgm:t>
        <a:bodyPr/>
        <a:lstStyle/>
        <a:p>
          <a:endParaRPr lang="en-US"/>
        </a:p>
      </dgm:t>
    </dgm:pt>
    <dgm:pt modelId="{28BF5BB4-D4CA-45B8-8CF1-19AD7165D026}">
      <dgm:prSet/>
      <dgm:spPr/>
      <dgm:t>
        <a:bodyPr/>
        <a:lstStyle/>
        <a:p>
          <a:r>
            <a:rPr lang="en-US" b="1"/>
            <a:t>Vi vet att sannolikheten att göra mål ökar om vi kan avsluta på ett tillslag i Gold Zone. Därför är löpningen in och rörligheten i dessa ytor viktig för att kunna avsluta på ett tillslag.</a:t>
          </a:r>
          <a:endParaRPr lang="en-US"/>
        </a:p>
      </dgm:t>
    </dgm:pt>
    <dgm:pt modelId="{13ECB8C2-1826-4631-8F7E-A5FB1963D0F9}" type="parTrans" cxnId="{720F359B-A035-47B3-8B12-4F51FA8BC138}">
      <dgm:prSet/>
      <dgm:spPr/>
      <dgm:t>
        <a:bodyPr/>
        <a:lstStyle/>
        <a:p>
          <a:endParaRPr lang="en-US"/>
        </a:p>
      </dgm:t>
    </dgm:pt>
    <dgm:pt modelId="{A2B70D76-584F-4B33-88A5-E3D2B05DE706}" type="sibTrans" cxnId="{720F359B-A035-47B3-8B12-4F51FA8BC138}">
      <dgm:prSet/>
      <dgm:spPr/>
      <dgm:t>
        <a:bodyPr/>
        <a:lstStyle/>
        <a:p>
          <a:endParaRPr lang="en-US"/>
        </a:p>
      </dgm:t>
    </dgm:pt>
    <dgm:pt modelId="{BA02302A-5AE5-4BE9-A3B5-4005D107DA74}" type="pres">
      <dgm:prSet presAssocID="{71DC0781-D83E-437D-87C0-7DC2F65EFBD8}" presName="linear" presStyleCnt="0">
        <dgm:presLayoutVars>
          <dgm:animLvl val="lvl"/>
          <dgm:resizeHandles val="exact"/>
        </dgm:presLayoutVars>
      </dgm:prSet>
      <dgm:spPr/>
    </dgm:pt>
    <dgm:pt modelId="{CF15D736-BEE8-40F9-9B2C-F24D67EB9C7D}" type="pres">
      <dgm:prSet presAssocID="{C26CACD1-54D6-40C1-84DA-F6DB8E2C4FD2}" presName="parentText" presStyleLbl="node1" presStyleIdx="0" presStyleCnt="3">
        <dgm:presLayoutVars>
          <dgm:chMax val="0"/>
          <dgm:bulletEnabled val="1"/>
        </dgm:presLayoutVars>
      </dgm:prSet>
      <dgm:spPr/>
    </dgm:pt>
    <dgm:pt modelId="{742E4B8E-AA41-4945-8009-E951FC696096}" type="pres">
      <dgm:prSet presAssocID="{1F3B4400-3356-4C0B-B5D7-12A19E040F35}" presName="spacer" presStyleCnt="0"/>
      <dgm:spPr/>
    </dgm:pt>
    <dgm:pt modelId="{28800CBF-9987-4DFC-B18F-D210E18EA578}" type="pres">
      <dgm:prSet presAssocID="{399D5613-6560-4817-AE1A-842192DA7CD6}" presName="parentText" presStyleLbl="node1" presStyleIdx="1" presStyleCnt="3">
        <dgm:presLayoutVars>
          <dgm:chMax val="0"/>
          <dgm:bulletEnabled val="1"/>
        </dgm:presLayoutVars>
      </dgm:prSet>
      <dgm:spPr/>
    </dgm:pt>
    <dgm:pt modelId="{943E3C7E-142A-4785-9193-8C983690ACF1}" type="pres">
      <dgm:prSet presAssocID="{399D5613-6560-4817-AE1A-842192DA7CD6}" presName="childText" presStyleLbl="revTx" presStyleIdx="0" presStyleCnt="1">
        <dgm:presLayoutVars>
          <dgm:bulletEnabled val="1"/>
        </dgm:presLayoutVars>
      </dgm:prSet>
      <dgm:spPr/>
    </dgm:pt>
    <dgm:pt modelId="{8B486635-7D28-4E63-9459-DCB612636C6B}" type="pres">
      <dgm:prSet presAssocID="{28BF5BB4-D4CA-45B8-8CF1-19AD7165D026}" presName="parentText" presStyleLbl="node1" presStyleIdx="2" presStyleCnt="3">
        <dgm:presLayoutVars>
          <dgm:chMax val="0"/>
          <dgm:bulletEnabled val="1"/>
        </dgm:presLayoutVars>
      </dgm:prSet>
      <dgm:spPr/>
    </dgm:pt>
  </dgm:ptLst>
  <dgm:cxnLst>
    <dgm:cxn modelId="{D5621711-FE81-4E92-AF07-4BB24EA1FC20}" type="presOf" srcId="{C26CACD1-54D6-40C1-84DA-F6DB8E2C4FD2}" destId="{CF15D736-BEE8-40F9-9B2C-F24D67EB9C7D}" srcOrd="0" destOrd="0" presId="urn:microsoft.com/office/officeart/2005/8/layout/vList2"/>
    <dgm:cxn modelId="{1839732A-85F3-4845-91B4-979556843F27}" srcId="{399D5613-6560-4817-AE1A-842192DA7CD6}" destId="{C8103E75-0DF1-4939-9C41-97D2D01F4659}" srcOrd="2" destOrd="0" parTransId="{EF4A7856-61FB-433C-BC9F-525E9847175C}" sibTransId="{B9B6F5E0-B1BE-4050-8317-0959AD11BD82}"/>
    <dgm:cxn modelId="{5F397060-B553-44EA-9111-4DC0276DBCF2}" type="presOf" srcId="{FE0AA46C-060C-42DA-A446-39140105067B}" destId="{943E3C7E-142A-4785-9193-8C983690ACF1}" srcOrd="0" destOrd="1" presId="urn:microsoft.com/office/officeart/2005/8/layout/vList2"/>
    <dgm:cxn modelId="{64E55A6E-1030-4E7F-80BD-F2896CC7EC57}" type="presOf" srcId="{C8103E75-0DF1-4939-9C41-97D2D01F4659}" destId="{943E3C7E-142A-4785-9193-8C983690ACF1}" srcOrd="0" destOrd="2" presId="urn:microsoft.com/office/officeart/2005/8/layout/vList2"/>
    <dgm:cxn modelId="{0E6A7A70-97F7-411F-8B4A-3EAF4D4053EF}" type="presOf" srcId="{71DC0781-D83E-437D-87C0-7DC2F65EFBD8}" destId="{BA02302A-5AE5-4BE9-A3B5-4005D107DA74}" srcOrd="0" destOrd="0" presId="urn:microsoft.com/office/officeart/2005/8/layout/vList2"/>
    <dgm:cxn modelId="{315CEE8A-F719-40AA-8162-240E8A05683D}" srcId="{399D5613-6560-4817-AE1A-842192DA7CD6}" destId="{FE0AA46C-060C-42DA-A446-39140105067B}" srcOrd="1" destOrd="0" parTransId="{CEEC30DF-EC3D-4932-B7A4-477D1901755C}" sibTransId="{21D57953-BD7B-4162-A32C-42372D253465}"/>
    <dgm:cxn modelId="{E02D6090-252D-4470-8718-658438151162}" srcId="{71DC0781-D83E-437D-87C0-7DC2F65EFBD8}" destId="{399D5613-6560-4817-AE1A-842192DA7CD6}" srcOrd="1" destOrd="0" parTransId="{4945526F-6365-4419-AC81-15DD72FD302C}" sibTransId="{AFA96917-61F6-467B-BE3F-74D91513A3DC}"/>
    <dgm:cxn modelId="{720F359B-A035-47B3-8B12-4F51FA8BC138}" srcId="{71DC0781-D83E-437D-87C0-7DC2F65EFBD8}" destId="{28BF5BB4-D4CA-45B8-8CF1-19AD7165D026}" srcOrd="2" destOrd="0" parTransId="{13ECB8C2-1826-4631-8F7E-A5FB1963D0F9}" sibTransId="{A2B70D76-584F-4B33-88A5-E3D2B05DE706}"/>
    <dgm:cxn modelId="{608EF6B7-00CA-4DB8-9C9B-5A3D35D839DC}" type="presOf" srcId="{399D5613-6560-4817-AE1A-842192DA7CD6}" destId="{28800CBF-9987-4DFC-B18F-D210E18EA578}" srcOrd="0" destOrd="0" presId="urn:microsoft.com/office/officeart/2005/8/layout/vList2"/>
    <dgm:cxn modelId="{018A80C2-82B5-4725-A88F-A88D91C49CE9}" srcId="{399D5613-6560-4817-AE1A-842192DA7CD6}" destId="{B3A7A537-131D-41B3-B14F-224D0B637156}" srcOrd="0" destOrd="0" parTransId="{7FE856D7-75A3-4D0D-8758-001BCA1538A5}" sibTransId="{2C955820-A3AF-4F33-A66D-AB43526F1179}"/>
    <dgm:cxn modelId="{B8C06BD0-736B-40A5-9F70-EE66209117CF}" type="presOf" srcId="{28BF5BB4-D4CA-45B8-8CF1-19AD7165D026}" destId="{8B486635-7D28-4E63-9459-DCB612636C6B}" srcOrd="0" destOrd="0" presId="urn:microsoft.com/office/officeart/2005/8/layout/vList2"/>
    <dgm:cxn modelId="{56458BE1-7DCD-4FFA-8F71-9ACDFB1A373A}" srcId="{71DC0781-D83E-437D-87C0-7DC2F65EFBD8}" destId="{C26CACD1-54D6-40C1-84DA-F6DB8E2C4FD2}" srcOrd="0" destOrd="0" parTransId="{3312E20A-AA96-4933-A3E8-012B6BF19BED}" sibTransId="{1F3B4400-3356-4C0B-B5D7-12A19E040F35}"/>
    <dgm:cxn modelId="{C46757E2-60B6-4A6B-BB6B-FD1A839EBAE3}" type="presOf" srcId="{B3A7A537-131D-41B3-B14F-224D0B637156}" destId="{943E3C7E-142A-4785-9193-8C983690ACF1}" srcOrd="0" destOrd="0" presId="urn:microsoft.com/office/officeart/2005/8/layout/vList2"/>
    <dgm:cxn modelId="{6786DBF6-D7D1-46D5-AA1D-907F8BB2EB15}" type="presParOf" srcId="{BA02302A-5AE5-4BE9-A3B5-4005D107DA74}" destId="{CF15D736-BEE8-40F9-9B2C-F24D67EB9C7D}" srcOrd="0" destOrd="0" presId="urn:microsoft.com/office/officeart/2005/8/layout/vList2"/>
    <dgm:cxn modelId="{9B2B58FB-D9E3-40D0-A225-A5FBF4CE0E7D}" type="presParOf" srcId="{BA02302A-5AE5-4BE9-A3B5-4005D107DA74}" destId="{742E4B8E-AA41-4945-8009-E951FC696096}" srcOrd="1" destOrd="0" presId="urn:microsoft.com/office/officeart/2005/8/layout/vList2"/>
    <dgm:cxn modelId="{BDEE3CF0-F0CA-4149-B2CB-596BFC003F76}" type="presParOf" srcId="{BA02302A-5AE5-4BE9-A3B5-4005D107DA74}" destId="{28800CBF-9987-4DFC-B18F-D210E18EA578}" srcOrd="2" destOrd="0" presId="urn:microsoft.com/office/officeart/2005/8/layout/vList2"/>
    <dgm:cxn modelId="{FC8B1595-7289-44A5-856F-646EDE1B149B}" type="presParOf" srcId="{BA02302A-5AE5-4BE9-A3B5-4005D107DA74}" destId="{943E3C7E-142A-4785-9193-8C983690ACF1}" srcOrd="3" destOrd="0" presId="urn:microsoft.com/office/officeart/2005/8/layout/vList2"/>
    <dgm:cxn modelId="{E8BF826D-81D9-4DF0-A88C-362930D653D5}" type="presParOf" srcId="{BA02302A-5AE5-4BE9-A3B5-4005D107DA74}" destId="{8B486635-7D28-4E63-9459-DCB612636C6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15D736-BEE8-40F9-9B2C-F24D67EB9C7D}">
      <dsp:nvSpPr>
        <dsp:cNvPr id="0" name=""/>
        <dsp:cNvSpPr/>
      </dsp:nvSpPr>
      <dsp:spPr>
        <a:xfrm>
          <a:off x="0" y="131799"/>
          <a:ext cx="4901106" cy="130418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Gold Zone</a:t>
          </a:r>
          <a:endParaRPr lang="en-US" sz="1500" kern="1200"/>
        </a:p>
      </dsp:txBody>
      <dsp:txXfrm>
        <a:off x="63665" y="195464"/>
        <a:ext cx="4773776" cy="1176854"/>
      </dsp:txXfrm>
    </dsp:sp>
    <dsp:sp modelId="{28800CBF-9987-4DFC-B18F-D210E18EA578}">
      <dsp:nvSpPr>
        <dsp:cNvPr id="0" name=""/>
        <dsp:cNvSpPr/>
      </dsp:nvSpPr>
      <dsp:spPr>
        <a:xfrm>
          <a:off x="0" y="1479184"/>
          <a:ext cx="4901106" cy="130418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Vi vet att de flesta målen görs ifrån Gold Zone, ytan från målområdet till straﬀområdeslinjen. </a:t>
          </a:r>
          <a:br>
            <a:rPr lang="en-US" sz="1500" b="1" kern="1200"/>
          </a:br>
          <a:br>
            <a:rPr lang="en-US" sz="1500" b="1" kern="1200"/>
          </a:br>
          <a:r>
            <a:rPr lang="en-US" sz="1500" b="1" kern="1200"/>
            <a:t>Därför vill vi avsluta från den ytan och ha spelare i olika positioner i Gold Zone;</a:t>
          </a:r>
          <a:endParaRPr lang="en-US" sz="1500" kern="1200"/>
        </a:p>
      </dsp:txBody>
      <dsp:txXfrm>
        <a:off x="63665" y="1542849"/>
        <a:ext cx="4773776" cy="1176854"/>
      </dsp:txXfrm>
    </dsp:sp>
    <dsp:sp modelId="{943E3C7E-142A-4785-9193-8C983690ACF1}">
      <dsp:nvSpPr>
        <dsp:cNvPr id="0" name=""/>
        <dsp:cNvSpPr/>
      </dsp:nvSpPr>
      <dsp:spPr>
        <a:xfrm>
          <a:off x="0" y="2783368"/>
          <a:ext cx="4901106" cy="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610"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US" sz="1200" b="1" kern="1200"/>
            <a:t>Främre ytan, i höjd med första stolpe</a:t>
          </a:r>
          <a:endParaRPr lang="en-US" sz="1200" kern="1200"/>
        </a:p>
        <a:p>
          <a:pPr marL="114300" lvl="1" indent="-114300" algn="l" defTabSz="533400">
            <a:lnSpc>
              <a:spcPct val="90000"/>
            </a:lnSpc>
            <a:spcBef>
              <a:spcPct val="0"/>
            </a:spcBef>
            <a:spcAft>
              <a:spcPct val="20000"/>
            </a:spcAft>
            <a:buChar char="•"/>
          </a:pPr>
          <a:r>
            <a:rPr lang="en-US" sz="1200" b="1" kern="1200"/>
            <a:t>Cutback-ytan, mellan straﬀpunkten och straﬀområdeslinjen</a:t>
          </a:r>
          <a:endParaRPr lang="en-US" sz="1200" kern="1200"/>
        </a:p>
        <a:p>
          <a:pPr marL="114300" lvl="1" indent="-114300" algn="l" defTabSz="533400">
            <a:lnSpc>
              <a:spcPct val="90000"/>
            </a:lnSpc>
            <a:spcBef>
              <a:spcPct val="0"/>
            </a:spcBef>
            <a:spcAft>
              <a:spcPct val="20000"/>
            </a:spcAft>
            <a:buChar char="•"/>
          </a:pPr>
          <a:r>
            <a:rPr lang="en-US" sz="1200" b="1" kern="1200"/>
            <a:t>Bortre yta, i höjd med bortre stolpe </a:t>
          </a:r>
          <a:endParaRPr lang="en-US" sz="1200" kern="1200"/>
        </a:p>
      </dsp:txBody>
      <dsp:txXfrm>
        <a:off x="0" y="2783368"/>
        <a:ext cx="4901106" cy="1"/>
      </dsp:txXfrm>
    </dsp:sp>
    <dsp:sp modelId="{8B486635-7D28-4E63-9459-DCB612636C6B}">
      <dsp:nvSpPr>
        <dsp:cNvPr id="0" name=""/>
        <dsp:cNvSpPr/>
      </dsp:nvSpPr>
      <dsp:spPr>
        <a:xfrm>
          <a:off x="0" y="2783368"/>
          <a:ext cx="4901106" cy="130418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Vi vet att sannolikheten att göra mål ökar om vi kan avsluta på ett tillslag i Gold Zone. Därför är löpningen in och rörligheten i dessa ytor viktig för att kunna avsluta på ett tillslag.</a:t>
          </a:r>
          <a:endParaRPr lang="en-US" sz="1500" kern="1200"/>
        </a:p>
      </dsp:txBody>
      <dsp:txXfrm>
        <a:off x="63665" y="2847033"/>
        <a:ext cx="4773776" cy="11768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195158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B32DFD30-2122-4F4A-97B4-D0A849E36C5F}" type="datetime1">
              <a:rPr lang="en-US" smtClean="0"/>
              <a:t>7/19/2022</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56646418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58609311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sv-SE"/>
              <a:t>Klicka här för att ändra mall för rubrikformat</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1973130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99086270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sv-SE"/>
              <a:t>Klicka här för att ändra mall för rubrikformat</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Klicka här för att ändra format på bakgrundstexten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8120235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sv-SE"/>
              <a:t>Klicka här för att ändra mall för rubrikformat</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Klicka här för att ändra format på bakgrundstexten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92977668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81478163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46324961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03503639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85975785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86665585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32DFD30-2122-4F4A-97B4-D0A849E36C5F}" type="datetime1">
              <a:rPr lang="en-US" smtClean="0"/>
              <a:t>7/19/2022</a:t>
            </a:fld>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9" name="Slide Number Placeholder 8"/>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47565297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B32DFD30-2122-4F4A-97B4-D0A849E36C5F}" type="datetime1">
              <a:rPr lang="en-US" smtClean="0"/>
              <a:t>7/19/2022</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67742119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DFD30-2122-4F4A-97B4-D0A849E36C5F}" type="datetime1">
              <a:rPr lang="en-US" smtClean="0"/>
              <a:t>7/19/2022</a:t>
            </a:fld>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4" name="Slide Number Placeholder 3"/>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74721623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43756310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sv-SE"/>
              <a:t>Klicka här för att ändra mall för rubrikformat</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1658408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alpha val="75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32DFD30-2122-4F4A-97B4-D0A849E36C5F}" type="datetime1">
              <a:rPr lang="en-US" smtClean="0"/>
              <a:t>7/19/2022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dirty="0"/>
              <a:t>Sample Footer Text</a:t>
            </a: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71841385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en-US" sz="1800" b="1" dirty="0">
                <a:solidFill>
                  <a:srgbClr val="FFFFFF"/>
                </a:solidFill>
              </a:rPr>
              <a:t>Arbetssätt/Komma till Avslut</a:t>
            </a:r>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Positionering - spelytor / korridorer</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330200">
              <a:lnSpc>
                <a:spcPct val="98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För att skapa bra möjligheter att komma till avslut är positioneringen i planens korridorer och spelytor en viktig del i det sista skedet av anfallsspelet. </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Detta för att skapa obalans i sidled och djupled i motståndarnas försvarsorganisation och möjliggöra genombrott till assistytorna.</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595"/>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Vår positionering utgår från att;</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8000"/>
              </a:lnSpc>
              <a:buFont typeface="Arial" panose="020B0604020202020204" pitchFamily="34" charset="0"/>
              <a:buChar char="•"/>
              <a:tabLst>
                <a:tab pos="2413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Positionering i alla korridorerna för att utnyttja planens bredd</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2000"/>
              </a:lnSpc>
              <a:buFont typeface="Arial" panose="020B0604020202020204" pitchFamily="34" charset="0"/>
              <a:buChar char="•"/>
              <a:tabLst>
                <a:tab pos="2413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Positionering i alla spelytor för att utnyttja planens djup</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257240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en-US" sz="1800" b="1" dirty="0">
                <a:solidFill>
                  <a:srgbClr val="FFFFFF"/>
                </a:solidFill>
              </a:rPr>
              <a:t>Arbetssätt/Komma till Avslut</a:t>
            </a:r>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Spelbarhetsprincip</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622300">
              <a:lnSpc>
                <a:spcPct val="104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Spelbarhetsprinciper – att göra sig spelbar beroende på bollhållarens situation och position är viktig för att ge bollhållaren fler alternativ och nå assistytor eller Gold Zone.</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59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marR="711200" lvl="0" indent="-342900">
              <a:lnSpc>
                <a:spcPct val="93000"/>
              </a:lnSpc>
              <a:spcAft>
                <a:spcPts val="0"/>
              </a:spcAft>
              <a:buFont typeface="Arial" panose="020B0604020202020204" pitchFamily="34" charset="0"/>
              <a:buChar char="•"/>
              <a:tabLst>
                <a:tab pos="2413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Bollhållaren under press – spelbarhet framför (väggspel) motståndarnas linje.</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marR="1130300" lvl="0" indent="-342900">
              <a:lnSpc>
                <a:spcPct val="92000"/>
              </a:lnSpc>
              <a:spcAft>
                <a:spcPts val="0"/>
              </a:spcAft>
              <a:buFont typeface="Arial" panose="020B0604020202020204" pitchFamily="34" charset="0"/>
              <a:buChar char="•"/>
              <a:tabLst>
                <a:tab pos="2413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Bollhållare ej under press - spelbarhet i eller bakom (djupledslöpning) motståndarnas linje</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401054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en-US" sz="1800" b="1" dirty="0">
                <a:solidFill>
                  <a:srgbClr val="FFFFFF"/>
                </a:solidFill>
              </a:rPr>
              <a:t>Arbetssätt/Komma till Avslut</a:t>
            </a:r>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fontScale="92500" lnSpcReduction="10000"/>
          </a:bodyPr>
          <a:lstStyle/>
          <a:p>
            <a:pPr marL="50800"/>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Passningsprioriteringar</a:t>
            </a:r>
            <a:b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0"/>
              </a:lnSpc>
              <a:buNone/>
            </a:pPr>
            <a:r>
              <a:rPr lang="sv-SE" sz="17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355600">
              <a:lnSpc>
                <a:spcPct val="92000"/>
              </a:lnSpc>
              <a:spcAft>
                <a:spcPts val="0"/>
              </a:spcAf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I komma </a:t>
            </a: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t</a:t>
            </a: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ill </a:t>
            </a:r>
            <a:r>
              <a:rPr lang="sv-SE" sz="1700" b="1" dirty="0">
                <a:solidFill>
                  <a:schemeClr val="tx1"/>
                </a:solidFill>
                <a:latin typeface="Arial" panose="020B0604020202020204" pitchFamily="34" charset="0"/>
                <a:ea typeface="Arial" panose="020B0604020202020204" pitchFamily="34" charset="0"/>
                <a:cs typeface="Arial" panose="020B0604020202020204" pitchFamily="34" charset="0"/>
              </a:rPr>
              <a:t>a</a:t>
            </a: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vslut och göra mål vill vi genom våra passningsstrategier (se Speluppbyggnad) ta oss till så låg siﬀra som möjligt.</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670"/>
              </a:lnSpc>
              <a:buNone/>
            </a:pPr>
            <a:r>
              <a:rPr lang="sv-SE" sz="17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254000">
              <a:lnSpc>
                <a:spcPct val="99000"/>
              </a:lnSpc>
              <a:spcAft>
                <a:spcPts val="0"/>
              </a:spcAf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Detta för att, med kontroll, kunna spela oss förbi motståndarnas sista linje (lagdel) och ta oss till assistytorna eller Gold Zone.</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665"/>
              </a:lnSpc>
              <a:buNone/>
            </a:pPr>
            <a:r>
              <a:rPr lang="sv-SE" sz="17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254000">
              <a:lnSpc>
                <a:spcPct val="92000"/>
              </a:lnSpc>
              <a:spcAft>
                <a:spcPts val="0"/>
              </a:spcAft>
            </a:pPr>
            <a: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t>Beroende på motståndarnas organisation (formation) och arbetssätt i förhindra och rädda avslut kan vi ha olika sätt för att ta oss till de ytorna.</a:t>
            </a:r>
            <a:br>
              <a:rPr lang="sv-SE" sz="17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0"/>
              </a:lnSpc>
              <a:buNone/>
            </a:pPr>
            <a:r>
              <a:rPr lang="sv-SE" sz="17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700" b="1" dirty="0">
                <a:solidFill>
                  <a:schemeClr val="tx1"/>
                </a:solidFill>
                <a:effectLst/>
                <a:latin typeface="Arial" panose="020B0604020202020204" pitchFamily="34" charset="0"/>
                <a:ea typeface="Arial" panose="020B0604020202020204" pitchFamily="34" charset="0"/>
              </a:rPr>
              <a:t>Genom att flytta bollen mellan korridorerna (Spelvändning) och skapa en obalans i motståndarnas försvarsorganisation kan vi med kontroll ta oss till assistytorna</a:t>
            </a:r>
            <a:endParaRPr lang="sv-SE" sz="17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125312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en-US" sz="1800" b="1" dirty="0">
                <a:solidFill>
                  <a:srgbClr val="FFFFFF"/>
                </a:solidFill>
              </a:rPr>
              <a:t>Arbetssätt/Komma till Avslut</a:t>
            </a:r>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Assistytor</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R="63500" algn="just">
              <a:lnSpc>
                <a:spcPct val="104000"/>
              </a:lnSpc>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Vi vill ta oss till våra Assistytor för att spela den sista passningen från dessa ytor. Detta då vi vet att sannolikheten för att nå Gold Zone och göra mål ökar från assistytorna;</a:t>
            </a:r>
          </a:p>
          <a:p>
            <a:pPr marR="63500" algn="just">
              <a:lnSpc>
                <a:spcPct val="104000"/>
              </a:lnSpc>
            </a:pP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5000"/>
              </a:lnSpc>
              <a:buFont typeface="Arial" panose="020B0604020202020204" pitchFamily="34" charset="0"/>
              <a:buChar char="•"/>
              <a:tabLst>
                <a:tab pos="1905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Inre korridor, i (och strax utanför) straﬀområdet</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2000"/>
              </a:lnSpc>
              <a:buFont typeface="Arial" panose="020B0604020202020204" pitchFamily="34" charset="0"/>
              <a:buChar char="•"/>
              <a:tabLst>
                <a:tab pos="1905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Framför straﬀområdet</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855"/>
              </a:lnSpc>
              <a:buNone/>
            </a:pPr>
            <a:endParaRPr lang="sv-SE" sz="29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133823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en-US" sz="1800" b="1" dirty="0">
                <a:solidFill>
                  <a:srgbClr val="FFFFFF"/>
                </a:solidFill>
              </a:rPr>
              <a:t>Arbetssätt/Komma till Avslut</a:t>
            </a:r>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4754563" cy="5410200"/>
          </a:xfrm>
        </p:spPr>
        <p:txBody>
          <a:bodyPr vert="horz" lIns="91440" tIns="45720" rIns="91440" bIns="45720" rtlCol="0" anchor="ctr">
            <a:normAutofit/>
          </a:bodyPr>
          <a:lstStyle/>
          <a:p>
            <a:pPr marL="0" indent="0">
              <a:lnSpc>
                <a:spcPts val="1855"/>
              </a:lnSpc>
              <a:buNone/>
            </a:pPr>
            <a:r>
              <a:rPr lang="sv-SE" sz="29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29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R="304800" algn="just">
              <a:lnSpc>
                <a:spcPct val="92000"/>
              </a:lnSpc>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Från assistytorna vill vi slå vår sista passning in till Gold Zone och med rätt positionering i Gold Zone har vi flera alternativ beroende på vår position i assistytorna;</a:t>
            </a:r>
          </a:p>
          <a:p>
            <a:pPr marR="304800" algn="just">
              <a:lnSpc>
                <a:spcPct val="92000"/>
              </a:lnSpc>
            </a:pP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3000"/>
              </a:lnSpc>
              <a:buFont typeface="Arial" panose="020B0604020202020204" pitchFamily="34" charset="0"/>
              <a:buChar char="•"/>
              <a:tabLst>
                <a:tab pos="1905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Inre korridor</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85000"/>
              </a:lnSpc>
              <a:buFont typeface="+mj-lt"/>
              <a:buAutoNum type="alphaLcPeriod" startAt="15"/>
              <a:tabLst>
                <a:tab pos="9144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Högt upp – främre ytan, cutback-ytan, bakre ytan</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ts val="180"/>
              </a:lnSpc>
            </a:pPr>
            <a:r>
              <a:rPr lang="sv-SE" sz="1600" b="1" dirty="0">
                <a:solidFill>
                  <a:schemeClr val="tx1"/>
                </a:solidFill>
                <a:effectLst/>
                <a:latin typeface="Courier New" panose="02070309020205020404" pitchFamily="49" charset="0"/>
                <a:ea typeface="Courier New" panose="02070309020205020404" pitchFamily="49"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76000"/>
              </a:lnSpc>
              <a:buFont typeface="+mj-lt"/>
              <a:buAutoNum type="alphaLcPeriod" startAt="15"/>
              <a:tabLst>
                <a:tab pos="9144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Långt ner – cutback-ytan, bakre ytan</a:t>
            </a:r>
          </a:p>
          <a:p>
            <a:pPr marL="457200" lvl="1" indent="0">
              <a:lnSpc>
                <a:spcPct val="76000"/>
              </a:lnSpc>
              <a:buNone/>
              <a:tabLst>
                <a:tab pos="914400" algn="l"/>
              </a:tabLst>
            </a:pP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80"/>
              </a:lnSpc>
              <a:buNone/>
            </a:pP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82000"/>
              </a:lnSpc>
              <a:buFont typeface="Arial" panose="020B0604020202020204" pitchFamily="34" charset="0"/>
              <a:buChar char="•"/>
              <a:tabLst>
                <a:tab pos="1905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Framför straﬀområdet</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85000"/>
              </a:lnSpc>
              <a:buFont typeface="+mj-lt"/>
              <a:buAutoNum type="alphaLcPeriod" startAt="15"/>
              <a:tabLst>
                <a:tab pos="9144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Inre korridor – bakre ytan, främre ytan</a:t>
            </a:r>
          </a:p>
          <a:p>
            <a:pPr marL="742950" lvl="1" indent="-285750">
              <a:lnSpc>
                <a:spcPct val="85000"/>
              </a:lnSpc>
              <a:buFont typeface="+mj-lt"/>
              <a:buAutoNum type="alphaLcPeriod" startAt="15"/>
              <a:tabLst>
                <a:tab pos="914400" algn="l"/>
              </a:tabLst>
            </a:pP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85000"/>
              </a:lnSpc>
              <a:buFont typeface="+mj-lt"/>
              <a:buAutoNum type="alphaLcPeriod" startAt="15"/>
              <a:tabLst>
                <a:tab pos="914400" algn="l"/>
              </a:tabLs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Central korridor – instick eller chip till Gold Zone</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endParaRPr lang="en-US" sz="1800" dirty="0">
              <a:solidFill>
                <a:srgbClr val="FFFFFF"/>
              </a:solidFill>
            </a:endParaRPr>
          </a:p>
        </p:txBody>
      </p:sp>
    </p:spTree>
    <p:extLst>
      <p:ext uri="{BB962C8B-B14F-4D97-AF65-F5344CB8AC3E}">
        <p14:creationId xmlns:p14="http://schemas.microsoft.com/office/powerpoint/2010/main" val="277175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9">
            <a:extLst>
              <a:ext uri="{FF2B5EF4-FFF2-40B4-BE49-F238E27FC236}">
                <a16:creationId xmlns:a16="http://schemas.microsoft.com/office/drawing/2014/main" id="{62CE031E-EE35-4AA7-9784-805093327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3" name="Straight Connector 10">
              <a:extLst>
                <a:ext uri="{FF2B5EF4-FFF2-40B4-BE49-F238E27FC236}">
                  <a16:creationId xmlns:a16="http://schemas.microsoft.com/office/drawing/2014/main" id="{118D62D3-5800-4F4A-95BE-C1A2BB8B2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Straight Connector 11">
              <a:extLst>
                <a:ext uri="{FF2B5EF4-FFF2-40B4-BE49-F238E27FC236}">
                  <a16:creationId xmlns:a16="http://schemas.microsoft.com/office/drawing/2014/main" id="{4C9E4F52-5D94-4242-AC69-EE6A23FAB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12">
              <a:extLst>
                <a:ext uri="{FF2B5EF4-FFF2-40B4-BE49-F238E27FC236}">
                  <a16:creationId xmlns:a16="http://schemas.microsoft.com/office/drawing/2014/main" id="{322CC7C0-D1D6-4FF0-A60C-1AEB9C8736A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13">
              <a:extLst>
                <a:ext uri="{FF2B5EF4-FFF2-40B4-BE49-F238E27FC236}">
                  <a16:creationId xmlns:a16="http://schemas.microsoft.com/office/drawing/2014/main" id="{99B43E48-8275-4871-8745-F5CB75CFDB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14">
              <a:extLst>
                <a:ext uri="{FF2B5EF4-FFF2-40B4-BE49-F238E27FC236}">
                  <a16:creationId xmlns:a16="http://schemas.microsoft.com/office/drawing/2014/main" id="{E87ED701-F942-4771-8F92-6EFCC2E8E0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Rubrik 1">
            <a:extLst>
              <a:ext uri="{FF2B5EF4-FFF2-40B4-BE49-F238E27FC236}">
                <a16:creationId xmlns:a16="http://schemas.microsoft.com/office/drawing/2014/main" id="{3014392D-84CD-4DAE-84EC-530DEE6204BC}"/>
              </a:ext>
            </a:extLst>
          </p:cNvPr>
          <p:cNvSpPr>
            <a:spLocks noGrp="1"/>
          </p:cNvSpPr>
          <p:nvPr>
            <p:ph type="title"/>
          </p:nvPr>
        </p:nvSpPr>
        <p:spPr>
          <a:xfrm>
            <a:off x="684212" y="4487332"/>
            <a:ext cx="8534400" cy="1507067"/>
          </a:xfrm>
        </p:spPr>
        <p:txBody>
          <a:bodyPr vert="horz" lIns="91440" tIns="45720" rIns="91440" bIns="45720" rtlCol="0" anchor="ctr">
            <a:normAutofit/>
          </a:bodyPr>
          <a:lstStyle/>
          <a:p>
            <a:r>
              <a:rPr lang="en-US" sz="3600" b="1">
                <a:solidFill>
                  <a:srgbClr val="0070C0"/>
                </a:solidFill>
              </a:rPr>
              <a:t>Arbetssätt/Komma till avslut </a:t>
            </a:r>
            <a:endParaRPr lang="en-US" sz="3600" b="1" dirty="0">
              <a:solidFill>
                <a:srgbClr val="0070C0"/>
              </a:solidFill>
            </a:endParaRPr>
          </a:p>
        </p:txBody>
      </p:sp>
      <p:pic>
        <p:nvPicPr>
          <p:cNvPr id="5" name="Bildobjekt 4">
            <a:extLst>
              <a:ext uri="{FF2B5EF4-FFF2-40B4-BE49-F238E27FC236}">
                <a16:creationId xmlns:a16="http://schemas.microsoft.com/office/drawing/2014/main" id="{9235C238-558F-4ED2-94CD-41FFEA63654B}"/>
              </a:ext>
            </a:extLst>
          </p:cNvPr>
          <p:cNvPicPr>
            <a:picLocks noChangeAspect="1"/>
          </p:cNvPicPr>
          <p:nvPr/>
        </p:nvPicPr>
        <p:blipFill>
          <a:blip r:embed="rId2"/>
          <a:stretch>
            <a:fillRect/>
          </a:stretch>
        </p:blipFill>
        <p:spPr>
          <a:xfrm>
            <a:off x="791239" y="1296954"/>
            <a:ext cx="5304759" cy="2449269"/>
          </a:xfrm>
          <a:prstGeom prst="rect">
            <a:avLst/>
          </a:prstGeom>
          <a:effectLst>
            <a:innerShdw blurRad="57150" dist="38100" dir="14460000">
              <a:prstClr val="black">
                <a:alpha val="70000"/>
              </a:prstClr>
            </a:innerShdw>
          </a:effectLst>
        </p:spPr>
      </p:pic>
      <p:graphicFrame>
        <p:nvGraphicFramePr>
          <p:cNvPr id="78" name="Platshållare för text 3">
            <a:extLst>
              <a:ext uri="{FF2B5EF4-FFF2-40B4-BE49-F238E27FC236}">
                <a16:creationId xmlns:a16="http://schemas.microsoft.com/office/drawing/2014/main" id="{F0BCFB68-B6F6-601F-FD1C-2D40529ECC88}"/>
              </a:ext>
            </a:extLst>
          </p:cNvPr>
          <p:cNvGraphicFramePr/>
          <p:nvPr/>
        </p:nvGraphicFramePr>
        <p:xfrm>
          <a:off x="6499654" y="733646"/>
          <a:ext cx="4901107" cy="4219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9318067"/>
      </p:ext>
    </p:extLst>
  </p:cSld>
  <p:clrMapOvr>
    <a:masterClrMapping/>
  </p:clrMapOvr>
</p:sld>
</file>

<file path=ppt/theme/theme1.xml><?xml version="1.0" encoding="utf-8"?>
<a:theme xmlns:a="http://schemas.openxmlformats.org/drawingml/2006/main" name="Sektor">
  <a:themeElements>
    <a:clrScheme name="Sek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k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k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1</TotalTime>
  <Words>490</Words>
  <Application>Microsoft Office PowerPoint</Application>
  <PresentationFormat>Bredbild</PresentationFormat>
  <Paragraphs>53</Paragraphs>
  <Slides>6</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6</vt:i4>
      </vt:variant>
    </vt:vector>
  </HeadingPairs>
  <TitlesOfParts>
    <vt:vector size="13" baseType="lpstr">
      <vt:lpstr>Arial</vt:lpstr>
      <vt:lpstr>Calibri</vt:lpstr>
      <vt:lpstr>Century Gothic</vt:lpstr>
      <vt:lpstr>Courier New</vt:lpstr>
      <vt:lpstr>Times New Roman</vt:lpstr>
      <vt:lpstr>Wingdings 3</vt:lpstr>
      <vt:lpstr>Sektor</vt:lpstr>
      <vt:lpstr>Arbetssätt/Komma till Avslut</vt:lpstr>
      <vt:lpstr>Arbetssätt/Komma till Avslut</vt:lpstr>
      <vt:lpstr>Arbetssätt/Komma till Avslut</vt:lpstr>
      <vt:lpstr>Arbetssätt/Komma till Avslut</vt:lpstr>
      <vt:lpstr>Arbetssätt/Komma till Avslut</vt:lpstr>
      <vt:lpstr>Arbetssätt/Komma till avslut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Arbetssätt/Komma till Avslut</dc:title>
  <dc:creator>Anders Bademo</dc:creator>
  <cp:lastModifiedBy>Anders Bademo</cp:lastModifiedBy>
  <cp:revision>1</cp:revision>
  <dcterms:created xsi:type="dcterms:W3CDTF">2022-07-19T06:32:36Z</dcterms:created>
  <dcterms:modified xsi:type="dcterms:W3CDTF">2022-07-19T06:34:12Z</dcterms:modified>
</cp:coreProperties>
</file>