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71" r:id="rId4"/>
    <p:sldId id="345" r:id="rId5"/>
    <p:sldId id="272" r:id="rId6"/>
    <p:sldId id="274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26DAAC-E493-481A-ABD6-B278469734F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4D73E18-B6D8-44FD-A275-B32978D0E85B}">
      <dgm:prSet/>
      <dgm:spPr/>
      <dgm:t>
        <a:bodyPr/>
        <a:lstStyle/>
        <a:p>
          <a:r>
            <a:rPr lang="en-US" b="1"/>
            <a:t>Passningsprioriteringar</a:t>
          </a:r>
          <a:endParaRPr lang="en-US"/>
        </a:p>
      </dgm:t>
    </dgm:pt>
    <dgm:pt modelId="{FB3F6D94-31D9-4589-86D7-F0810853F33B}" type="parTrans" cxnId="{A042501A-9A54-4E85-AF99-EFEA8C683DA6}">
      <dgm:prSet/>
      <dgm:spPr/>
      <dgm:t>
        <a:bodyPr/>
        <a:lstStyle/>
        <a:p>
          <a:endParaRPr lang="en-US"/>
        </a:p>
      </dgm:t>
    </dgm:pt>
    <dgm:pt modelId="{BD6C8525-3ADA-4C4B-95C2-396EAC1FB2F7}" type="sibTrans" cxnId="{A042501A-9A54-4E85-AF99-EFEA8C683DA6}">
      <dgm:prSet/>
      <dgm:spPr/>
      <dgm:t>
        <a:bodyPr/>
        <a:lstStyle/>
        <a:p>
          <a:endParaRPr lang="en-US"/>
        </a:p>
      </dgm:t>
    </dgm:pt>
    <dgm:pt modelId="{CD82573F-C7E2-4534-A68F-3EFAF1480A21}">
      <dgm:prSet/>
      <dgm:spPr/>
      <dgm:t>
        <a:bodyPr/>
        <a:lstStyle/>
        <a:p>
          <a:r>
            <a:rPr lang="en-US" b="1"/>
            <a:t>För att med kontroll ta oss förbi motståndarnas lagdelar och press använder vi oss av passningsprioriteringar. </a:t>
          </a:r>
          <a:br>
            <a:rPr lang="en-US" b="1"/>
          </a:br>
          <a:br>
            <a:rPr lang="en-US" b="1"/>
          </a:br>
          <a:r>
            <a:rPr lang="en-US" b="1"/>
            <a:t>Våra passningsprioriteringar tydliggör var på planen vi helst vill spela och vilka ytor vi prioriterar beroende på vart vi har bollen.</a:t>
          </a:r>
          <a:endParaRPr lang="en-US"/>
        </a:p>
      </dgm:t>
    </dgm:pt>
    <dgm:pt modelId="{5416B940-9DD3-4EFD-BF30-6B6284CCD81B}" type="parTrans" cxnId="{3788CBAB-711D-4298-8E57-332F06E5CFCC}">
      <dgm:prSet/>
      <dgm:spPr/>
      <dgm:t>
        <a:bodyPr/>
        <a:lstStyle/>
        <a:p>
          <a:endParaRPr lang="en-US"/>
        </a:p>
      </dgm:t>
    </dgm:pt>
    <dgm:pt modelId="{BBE21AA1-FD0B-43F3-AE97-8A8B03774234}" type="sibTrans" cxnId="{3788CBAB-711D-4298-8E57-332F06E5CFCC}">
      <dgm:prSet/>
      <dgm:spPr/>
      <dgm:t>
        <a:bodyPr/>
        <a:lstStyle/>
        <a:p>
          <a:endParaRPr lang="en-US"/>
        </a:p>
      </dgm:t>
    </dgm:pt>
    <dgm:pt modelId="{E650F31A-DF3C-4F27-921B-1DA2F4BFCB4D}">
      <dgm:prSet/>
      <dgm:spPr/>
      <dgm:t>
        <a:bodyPr/>
        <a:lstStyle/>
        <a:p>
          <a:r>
            <a:rPr lang="en-US" b="1"/>
            <a:t>Vi strävar efter att, med kontroll, spela bakom motståndarnas lagdelar och linjer mot så låg siﬀra som möjligt (se skiss). </a:t>
          </a:r>
          <a:br>
            <a:rPr lang="en-US" b="1"/>
          </a:br>
          <a:br>
            <a:rPr lang="en-US" b="1"/>
          </a:br>
          <a:r>
            <a:rPr lang="en-US" b="1"/>
            <a:t>Är det inte möjligt att spela till en lägre siﬀra vill vi behålla den i den aktuella ytan och i sista hand spela till en högre siﬀra.</a:t>
          </a:r>
          <a:endParaRPr lang="en-US"/>
        </a:p>
      </dgm:t>
    </dgm:pt>
    <dgm:pt modelId="{7D4E50BF-3419-4EE0-806A-7662FC3D76AE}" type="parTrans" cxnId="{33E4C65A-E404-4435-B554-45C3DD3E06D3}">
      <dgm:prSet/>
      <dgm:spPr/>
      <dgm:t>
        <a:bodyPr/>
        <a:lstStyle/>
        <a:p>
          <a:endParaRPr lang="en-US"/>
        </a:p>
      </dgm:t>
    </dgm:pt>
    <dgm:pt modelId="{D2F8DD50-2E13-4D3E-AA4C-CFCDE7AEB927}" type="sibTrans" cxnId="{33E4C65A-E404-4435-B554-45C3DD3E06D3}">
      <dgm:prSet/>
      <dgm:spPr/>
      <dgm:t>
        <a:bodyPr/>
        <a:lstStyle/>
        <a:p>
          <a:endParaRPr lang="en-US"/>
        </a:p>
      </dgm:t>
    </dgm:pt>
    <dgm:pt modelId="{0A619ABE-6775-4559-BEF5-3997C0D50082}" type="pres">
      <dgm:prSet presAssocID="{A126DAAC-E493-481A-ABD6-B278469734FD}" presName="linear" presStyleCnt="0">
        <dgm:presLayoutVars>
          <dgm:animLvl val="lvl"/>
          <dgm:resizeHandles val="exact"/>
        </dgm:presLayoutVars>
      </dgm:prSet>
      <dgm:spPr/>
    </dgm:pt>
    <dgm:pt modelId="{887C0D54-A3BB-4C8A-A0EE-1691EC454434}" type="pres">
      <dgm:prSet presAssocID="{44D73E18-B6D8-44FD-A275-B32978D0E85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90D6F22-B274-4982-85EE-3809E1D6F4F4}" type="pres">
      <dgm:prSet presAssocID="{BD6C8525-3ADA-4C4B-95C2-396EAC1FB2F7}" presName="spacer" presStyleCnt="0"/>
      <dgm:spPr/>
    </dgm:pt>
    <dgm:pt modelId="{1D94693A-37A7-433B-90E0-99FB2CCDCB79}" type="pres">
      <dgm:prSet presAssocID="{CD82573F-C7E2-4534-A68F-3EFAF1480A2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10B8B8D-030C-476C-B4A4-ADD1F641A4D2}" type="pres">
      <dgm:prSet presAssocID="{BBE21AA1-FD0B-43F3-AE97-8A8B03774234}" presName="spacer" presStyleCnt="0"/>
      <dgm:spPr/>
    </dgm:pt>
    <dgm:pt modelId="{446EEF0A-8491-4C58-AF4E-057EB78D9CDD}" type="pres">
      <dgm:prSet presAssocID="{E650F31A-DF3C-4F27-921B-1DA2F4BFCB4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042501A-9A54-4E85-AF99-EFEA8C683DA6}" srcId="{A126DAAC-E493-481A-ABD6-B278469734FD}" destId="{44D73E18-B6D8-44FD-A275-B32978D0E85B}" srcOrd="0" destOrd="0" parTransId="{FB3F6D94-31D9-4589-86D7-F0810853F33B}" sibTransId="{BD6C8525-3ADA-4C4B-95C2-396EAC1FB2F7}"/>
    <dgm:cxn modelId="{CA270E1F-EACB-4F41-A31A-732EF46D712A}" type="presOf" srcId="{44D73E18-B6D8-44FD-A275-B32978D0E85B}" destId="{887C0D54-A3BB-4C8A-A0EE-1691EC454434}" srcOrd="0" destOrd="0" presId="urn:microsoft.com/office/officeart/2005/8/layout/vList2"/>
    <dgm:cxn modelId="{33E4C65A-E404-4435-B554-45C3DD3E06D3}" srcId="{A126DAAC-E493-481A-ABD6-B278469734FD}" destId="{E650F31A-DF3C-4F27-921B-1DA2F4BFCB4D}" srcOrd="2" destOrd="0" parTransId="{7D4E50BF-3419-4EE0-806A-7662FC3D76AE}" sibTransId="{D2F8DD50-2E13-4D3E-AA4C-CFCDE7AEB927}"/>
    <dgm:cxn modelId="{9E00E280-432A-4E92-9EB9-1405208FB4B4}" type="presOf" srcId="{CD82573F-C7E2-4534-A68F-3EFAF1480A21}" destId="{1D94693A-37A7-433B-90E0-99FB2CCDCB79}" srcOrd="0" destOrd="0" presId="urn:microsoft.com/office/officeart/2005/8/layout/vList2"/>
    <dgm:cxn modelId="{8972259A-50D3-4267-A5E0-6BC00F700F5E}" type="presOf" srcId="{E650F31A-DF3C-4F27-921B-1DA2F4BFCB4D}" destId="{446EEF0A-8491-4C58-AF4E-057EB78D9CDD}" srcOrd="0" destOrd="0" presId="urn:microsoft.com/office/officeart/2005/8/layout/vList2"/>
    <dgm:cxn modelId="{C2F1C0A4-DD8E-4E76-AC16-1C072945171D}" type="presOf" srcId="{A126DAAC-E493-481A-ABD6-B278469734FD}" destId="{0A619ABE-6775-4559-BEF5-3997C0D50082}" srcOrd="0" destOrd="0" presId="urn:microsoft.com/office/officeart/2005/8/layout/vList2"/>
    <dgm:cxn modelId="{3788CBAB-711D-4298-8E57-332F06E5CFCC}" srcId="{A126DAAC-E493-481A-ABD6-B278469734FD}" destId="{CD82573F-C7E2-4534-A68F-3EFAF1480A21}" srcOrd="1" destOrd="0" parTransId="{5416B940-9DD3-4EFD-BF30-6B6284CCD81B}" sibTransId="{BBE21AA1-FD0B-43F3-AE97-8A8B03774234}"/>
    <dgm:cxn modelId="{2BE8E659-3E09-440F-8FB8-1C15F8ACFA8A}" type="presParOf" srcId="{0A619ABE-6775-4559-BEF5-3997C0D50082}" destId="{887C0D54-A3BB-4C8A-A0EE-1691EC454434}" srcOrd="0" destOrd="0" presId="urn:microsoft.com/office/officeart/2005/8/layout/vList2"/>
    <dgm:cxn modelId="{DD5DB73A-69ED-4DEB-B44F-0B6375CC4506}" type="presParOf" srcId="{0A619ABE-6775-4559-BEF5-3997C0D50082}" destId="{990D6F22-B274-4982-85EE-3809E1D6F4F4}" srcOrd="1" destOrd="0" presId="urn:microsoft.com/office/officeart/2005/8/layout/vList2"/>
    <dgm:cxn modelId="{2977B1BD-4686-459B-B951-A83C3E439E3C}" type="presParOf" srcId="{0A619ABE-6775-4559-BEF5-3997C0D50082}" destId="{1D94693A-37A7-433B-90E0-99FB2CCDCB79}" srcOrd="2" destOrd="0" presId="urn:microsoft.com/office/officeart/2005/8/layout/vList2"/>
    <dgm:cxn modelId="{C573E53D-49F1-4FD0-84FD-1BE2B92E1245}" type="presParOf" srcId="{0A619ABE-6775-4559-BEF5-3997C0D50082}" destId="{410B8B8D-030C-476C-B4A4-ADD1F641A4D2}" srcOrd="3" destOrd="0" presId="urn:microsoft.com/office/officeart/2005/8/layout/vList2"/>
    <dgm:cxn modelId="{B0F6230F-ACC4-482D-91A2-34719EA420BD}" type="presParOf" srcId="{0A619ABE-6775-4559-BEF5-3997C0D50082}" destId="{446EEF0A-8491-4C58-AF4E-057EB78D9CD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7C0D54-A3BB-4C8A-A0EE-1691EC454434}">
      <dsp:nvSpPr>
        <dsp:cNvPr id="0" name=""/>
        <dsp:cNvSpPr/>
      </dsp:nvSpPr>
      <dsp:spPr>
        <a:xfrm>
          <a:off x="0" y="458851"/>
          <a:ext cx="5448693" cy="11302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/>
            <a:t>Passningsprioriteringar</a:t>
          </a:r>
          <a:endParaRPr lang="en-US" sz="1300" kern="1200"/>
        </a:p>
      </dsp:txBody>
      <dsp:txXfrm>
        <a:off x="55176" y="514027"/>
        <a:ext cx="5338341" cy="1019941"/>
      </dsp:txXfrm>
    </dsp:sp>
    <dsp:sp modelId="{1D94693A-37A7-433B-90E0-99FB2CCDCB79}">
      <dsp:nvSpPr>
        <dsp:cNvPr id="0" name=""/>
        <dsp:cNvSpPr/>
      </dsp:nvSpPr>
      <dsp:spPr>
        <a:xfrm>
          <a:off x="0" y="1626584"/>
          <a:ext cx="5448693" cy="11302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/>
            <a:t>För att med kontroll ta oss förbi motståndarnas lagdelar och press använder vi oss av passningsprioriteringar. </a:t>
          </a:r>
          <a:br>
            <a:rPr lang="en-US" sz="1300" b="1" kern="1200"/>
          </a:br>
          <a:br>
            <a:rPr lang="en-US" sz="1300" b="1" kern="1200"/>
          </a:br>
          <a:r>
            <a:rPr lang="en-US" sz="1300" b="1" kern="1200"/>
            <a:t>Våra passningsprioriteringar tydliggör var på planen vi helst vill spela och vilka ytor vi prioriterar beroende på vart vi har bollen.</a:t>
          </a:r>
          <a:endParaRPr lang="en-US" sz="1300" kern="1200"/>
        </a:p>
      </dsp:txBody>
      <dsp:txXfrm>
        <a:off x="55176" y="1681760"/>
        <a:ext cx="5338341" cy="1019941"/>
      </dsp:txXfrm>
    </dsp:sp>
    <dsp:sp modelId="{446EEF0A-8491-4C58-AF4E-057EB78D9CDD}">
      <dsp:nvSpPr>
        <dsp:cNvPr id="0" name=""/>
        <dsp:cNvSpPr/>
      </dsp:nvSpPr>
      <dsp:spPr>
        <a:xfrm>
          <a:off x="0" y="2794317"/>
          <a:ext cx="5448693" cy="11302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/>
            <a:t>Vi strävar efter att, med kontroll, spela bakom motståndarnas lagdelar och linjer mot så låg siﬀra som möjligt (se skiss). </a:t>
          </a:r>
          <a:br>
            <a:rPr lang="en-US" sz="1300" b="1" kern="1200"/>
          </a:br>
          <a:br>
            <a:rPr lang="en-US" sz="1300" b="1" kern="1200"/>
          </a:br>
          <a:r>
            <a:rPr lang="en-US" sz="1300" b="1" kern="1200"/>
            <a:t>Är det inte möjligt att spela till en lägre siﬀra vill vi behålla den i den aktuella ytan och i sista hand spela till en högre siﬀra.</a:t>
          </a:r>
          <a:endParaRPr lang="en-US" sz="1300" kern="1200"/>
        </a:p>
      </dsp:txBody>
      <dsp:txXfrm>
        <a:off x="55176" y="2849493"/>
        <a:ext cx="5338341" cy="10199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952924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dirty="0"/>
              <a:t>Klicka på ikonen för att lägga till en bild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82412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44216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03852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3776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151892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58848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617193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24186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72102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38514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65967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61345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2314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5478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6421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dirty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00570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1422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781BBDC9-2DC6-4959-AC3D-49A5DCB05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B74BB55-8517-4CFE-9389-81D0E6F81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A50E82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3F7C935-E41E-4E8D-91DF-D3BAB9521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45" y="4435646"/>
            <a:ext cx="1419541" cy="1660354"/>
            <a:chOff x="10292292" y="2963333"/>
            <a:chExt cx="1896535" cy="22182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64230-1B44-4C76-9885-0BBE5C736C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3F7F181-4FFE-4F8E-A3D0-1A8ECDEFF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190344"/>
              <a:ext cx="1896535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066495D-EC57-44E4-8DED-0DC2E07AA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E0DA2F2-D672-4417-8072-9ED4FA5C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0E8BACB-AEC7-46A5-A3AD-4D1BBE871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8452CCF-4A27-488A-AAF4-424933CFC9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4212" y="0"/>
            <a:ext cx="465734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2AF7C4B-98E4-4AAC-8117-2BEC4CEFB35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834919" y="685800"/>
            <a:ext cx="3705269" cy="53085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800" b="1">
                <a:solidFill>
                  <a:srgbClr val="FFFFFF"/>
                </a:solidFill>
              </a:rPr>
              <a:t>Arbetssätt/SPELUPPBYGGNAD</a:t>
            </a: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B1155B9-3961-4950-9589-5EC5D0F75CF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516553" y="685800"/>
            <a:ext cx="4754563" cy="5410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/>
            <a:r>
              <a:rPr lang="en-US" sz="1800" b="1" dirty="0">
                <a:solidFill>
                  <a:srgbClr val="FFFFFF"/>
                </a:solidFill>
              </a:rPr>
              <a:t>Vi vill ha en </a:t>
            </a:r>
            <a:r>
              <a:rPr lang="en-US" sz="1800" b="1" dirty="0" err="1">
                <a:solidFill>
                  <a:srgbClr val="FFFFFF"/>
                </a:solidFill>
              </a:rPr>
              <a:t>kontrollerad</a:t>
            </a:r>
            <a:r>
              <a:rPr lang="en-US" sz="1800" b="1" dirty="0">
                <a:solidFill>
                  <a:srgbClr val="FFFFFF"/>
                </a:solidFill>
              </a:rPr>
              <a:t> </a:t>
            </a:r>
            <a:r>
              <a:rPr lang="en-US" sz="1800" b="1" dirty="0" err="1">
                <a:solidFill>
                  <a:srgbClr val="FFFFFF"/>
                </a:solidFill>
              </a:rPr>
              <a:t>speluppbyggnad</a:t>
            </a:r>
            <a:r>
              <a:rPr lang="en-US" sz="1800" b="1" dirty="0">
                <a:solidFill>
                  <a:srgbClr val="FFFFFF"/>
                </a:solidFill>
              </a:rPr>
              <a:t> </a:t>
            </a:r>
            <a:r>
              <a:rPr lang="en-US" sz="1800" b="1" dirty="0" err="1">
                <a:solidFill>
                  <a:srgbClr val="FFFFFF"/>
                </a:solidFill>
              </a:rPr>
              <a:t>där</a:t>
            </a:r>
            <a:r>
              <a:rPr lang="en-US" sz="1800" b="1" dirty="0">
                <a:solidFill>
                  <a:srgbClr val="FFFFFF"/>
                </a:solidFill>
              </a:rPr>
              <a:t> vi </a:t>
            </a:r>
            <a:r>
              <a:rPr lang="en-US" sz="1800" b="1" dirty="0" err="1">
                <a:solidFill>
                  <a:srgbClr val="FFFFFF"/>
                </a:solidFill>
              </a:rPr>
              <a:t>helst</a:t>
            </a:r>
            <a:r>
              <a:rPr lang="en-US" sz="1800" b="1" dirty="0">
                <a:solidFill>
                  <a:srgbClr val="FFFFFF"/>
                </a:solidFill>
              </a:rPr>
              <a:t> spelar i de </a:t>
            </a:r>
            <a:r>
              <a:rPr lang="en-US" sz="1800" b="1" dirty="0" err="1">
                <a:solidFill>
                  <a:srgbClr val="FFFFFF"/>
                </a:solidFill>
              </a:rPr>
              <a:t>centrala</a:t>
            </a:r>
            <a:r>
              <a:rPr lang="en-US" sz="1800" b="1" dirty="0">
                <a:solidFill>
                  <a:srgbClr val="FFFFFF"/>
                </a:solidFill>
              </a:rPr>
              <a:t> </a:t>
            </a:r>
            <a:r>
              <a:rPr lang="en-US" sz="1800" b="1" dirty="0" err="1">
                <a:solidFill>
                  <a:srgbClr val="FFFFFF"/>
                </a:solidFill>
              </a:rPr>
              <a:t>korridorerna</a:t>
            </a:r>
            <a:r>
              <a:rPr lang="en-US" sz="1800" b="1" dirty="0">
                <a:solidFill>
                  <a:srgbClr val="FFFFFF"/>
                </a:solidFill>
              </a:rPr>
              <a:t> och tar </a:t>
            </a:r>
            <a:r>
              <a:rPr lang="en-US" sz="1800" b="1" dirty="0" err="1">
                <a:solidFill>
                  <a:srgbClr val="FFFFFF"/>
                </a:solidFill>
              </a:rPr>
              <a:t>spelyta</a:t>
            </a:r>
            <a:r>
              <a:rPr lang="en-US" sz="1800" b="1" dirty="0">
                <a:solidFill>
                  <a:srgbClr val="FFFFFF"/>
                </a:solidFill>
              </a:rPr>
              <a:t> för </a:t>
            </a:r>
            <a:r>
              <a:rPr lang="en-US" sz="1800" b="1" dirty="0" err="1">
                <a:solidFill>
                  <a:srgbClr val="FFFFFF"/>
                </a:solidFill>
              </a:rPr>
              <a:t>spelyta</a:t>
            </a:r>
            <a:r>
              <a:rPr lang="en-US" sz="1800" b="1" dirty="0">
                <a:solidFill>
                  <a:srgbClr val="FFFFFF"/>
                </a:solidFill>
              </a:rPr>
              <a:t>.</a:t>
            </a:r>
          </a:p>
          <a:p>
            <a:pPr marL="0" indent="0"/>
            <a:endParaRPr lang="en-US" sz="1800" b="1" dirty="0">
              <a:solidFill>
                <a:srgbClr val="FFFFFF"/>
              </a:solidFill>
            </a:endParaRPr>
          </a:p>
          <a:p>
            <a:pPr marL="0" indent="0"/>
            <a:r>
              <a:rPr lang="en-US" sz="1800" b="1" dirty="0" err="1">
                <a:solidFill>
                  <a:srgbClr val="FFFFFF"/>
                </a:solidFill>
              </a:rPr>
              <a:t>Uppgift</a:t>
            </a:r>
            <a:endParaRPr lang="en-US" sz="1800" b="1" dirty="0">
              <a:solidFill>
                <a:srgbClr val="FFFFFF"/>
              </a:solidFill>
            </a:endParaRPr>
          </a:p>
          <a:p>
            <a:pPr marL="0" indent="0"/>
            <a:r>
              <a:rPr lang="en-US" sz="1800" b="1" dirty="0">
                <a:solidFill>
                  <a:srgbClr val="FFFFFF"/>
                </a:solidFill>
              </a:rPr>
              <a:t>-	</a:t>
            </a:r>
            <a:r>
              <a:rPr lang="en-US" sz="1800" b="1" dirty="0" err="1">
                <a:solidFill>
                  <a:srgbClr val="FFFFFF"/>
                </a:solidFill>
              </a:rPr>
              <a:t>Spela</a:t>
            </a:r>
            <a:r>
              <a:rPr lang="en-US" sz="1800" b="1" dirty="0">
                <a:solidFill>
                  <a:srgbClr val="FFFFFF"/>
                </a:solidFill>
              </a:rPr>
              <a:t> </a:t>
            </a:r>
            <a:r>
              <a:rPr lang="en-US" sz="1800" b="1" dirty="0" err="1">
                <a:solidFill>
                  <a:srgbClr val="FFFFFF"/>
                </a:solidFill>
              </a:rPr>
              <a:t>förbi</a:t>
            </a:r>
            <a:r>
              <a:rPr lang="en-US" sz="1800" b="1" dirty="0">
                <a:solidFill>
                  <a:srgbClr val="FFFFFF"/>
                </a:solidFill>
              </a:rPr>
              <a:t> </a:t>
            </a:r>
            <a:r>
              <a:rPr lang="en-US" sz="1800" b="1" dirty="0" err="1">
                <a:solidFill>
                  <a:srgbClr val="FFFFFF"/>
                </a:solidFill>
              </a:rPr>
              <a:t>motståndarnas</a:t>
            </a:r>
            <a:r>
              <a:rPr lang="en-US" sz="1800" b="1" dirty="0">
                <a:solidFill>
                  <a:srgbClr val="FFFFFF"/>
                </a:solidFill>
              </a:rPr>
              <a:t> </a:t>
            </a:r>
            <a:r>
              <a:rPr lang="en-US" sz="1800" b="1" dirty="0" err="1">
                <a:solidFill>
                  <a:srgbClr val="FFFFFF"/>
                </a:solidFill>
              </a:rPr>
              <a:t>första</a:t>
            </a:r>
            <a:r>
              <a:rPr lang="en-US" sz="1800" b="1" dirty="0">
                <a:solidFill>
                  <a:srgbClr val="FFFFFF"/>
                </a:solidFill>
              </a:rPr>
              <a:t> press med </a:t>
            </a:r>
            <a:r>
              <a:rPr lang="en-US" sz="1800" b="1" dirty="0" err="1">
                <a:solidFill>
                  <a:srgbClr val="FFFFFF"/>
                </a:solidFill>
              </a:rPr>
              <a:t>kontroll</a:t>
            </a:r>
            <a:endParaRPr lang="en-US" sz="1800" b="1" dirty="0">
              <a:solidFill>
                <a:srgbClr val="FFFFFF"/>
              </a:solidFill>
            </a:endParaRPr>
          </a:p>
          <a:p>
            <a:pPr marL="0" indent="0"/>
            <a:r>
              <a:rPr lang="en-US" sz="1800" b="1" dirty="0">
                <a:solidFill>
                  <a:srgbClr val="FFFFFF"/>
                </a:solidFill>
              </a:rPr>
              <a:t>-	</a:t>
            </a:r>
            <a:r>
              <a:rPr lang="en-US" sz="1800" b="1" dirty="0" err="1">
                <a:solidFill>
                  <a:srgbClr val="FFFFFF"/>
                </a:solidFill>
              </a:rPr>
              <a:t>Kontrollera</a:t>
            </a:r>
            <a:r>
              <a:rPr lang="en-US" sz="1800" b="1" dirty="0">
                <a:solidFill>
                  <a:srgbClr val="FFFFFF"/>
                </a:solidFill>
              </a:rPr>
              <a:t> bollen i </a:t>
            </a:r>
            <a:r>
              <a:rPr lang="en-US" sz="1800" b="1" dirty="0" err="1">
                <a:solidFill>
                  <a:srgbClr val="FFFFFF"/>
                </a:solidFill>
              </a:rPr>
              <a:t>spelyta</a:t>
            </a:r>
            <a:r>
              <a:rPr lang="en-US" sz="1800" b="1" dirty="0">
                <a:solidFill>
                  <a:srgbClr val="FFFFFF"/>
                </a:solidFill>
              </a:rPr>
              <a:t> 2 </a:t>
            </a:r>
            <a:r>
              <a:rPr lang="en-US" sz="1800" b="1" dirty="0" err="1">
                <a:solidFill>
                  <a:srgbClr val="FFFFFF"/>
                </a:solidFill>
              </a:rPr>
              <a:t>eller</a:t>
            </a:r>
            <a:r>
              <a:rPr lang="en-US" sz="1800" b="1" dirty="0">
                <a:solidFill>
                  <a:srgbClr val="FFFFFF"/>
                </a:solidFill>
              </a:rPr>
              <a:t> 3</a:t>
            </a:r>
          </a:p>
          <a:p>
            <a:pPr marL="0" indent="0">
              <a:buNone/>
            </a:pPr>
            <a:br>
              <a:rPr lang="en-US" sz="1800" dirty="0">
                <a:solidFill>
                  <a:srgbClr val="FFFFFF"/>
                </a:solidFill>
              </a:rPr>
            </a:br>
            <a:endParaRPr lang="en-U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689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781BBDC9-2DC6-4959-AC3D-49A5DCB05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B74BB55-8517-4CFE-9389-81D0E6F81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A50E82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3F7C935-E41E-4E8D-91DF-D3BAB9521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45" y="4435646"/>
            <a:ext cx="1419541" cy="1660354"/>
            <a:chOff x="10292292" y="2963333"/>
            <a:chExt cx="1896535" cy="22182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64230-1B44-4C76-9885-0BBE5C736C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3F7F181-4FFE-4F8E-A3D0-1A8ECDEFF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190344"/>
              <a:ext cx="1896535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066495D-EC57-44E4-8DED-0DC2E07AA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E0DA2F2-D672-4417-8072-9ED4FA5C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0E8BACB-AEC7-46A5-A3AD-4D1BBE871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8452CCF-4A27-488A-AAF4-424933CFC9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4212" y="0"/>
            <a:ext cx="465734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2AF7C4B-98E4-4AAC-8117-2BEC4CEFB35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834919" y="685800"/>
            <a:ext cx="3705269" cy="53085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800" b="1" dirty="0">
                <a:solidFill>
                  <a:srgbClr val="FFFFFF"/>
                </a:solidFill>
              </a:rPr>
              <a:t>Arbetssätt/SPELUPPBYGGNAD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B1155B9-3961-4950-9589-5EC5D0F75CF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516553" y="685800"/>
            <a:ext cx="4754563" cy="5410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600" b="1" dirty="0" err="1">
                <a:solidFill>
                  <a:srgbClr val="FFFFFF"/>
                </a:solidFill>
              </a:rPr>
              <a:t>Positionering</a:t>
            </a:r>
            <a:r>
              <a:rPr lang="en-US" sz="1600" b="1" dirty="0">
                <a:solidFill>
                  <a:srgbClr val="FFFFFF"/>
                </a:solidFill>
              </a:rPr>
              <a:t> - </a:t>
            </a:r>
            <a:r>
              <a:rPr lang="en-US" sz="1600" b="1" dirty="0" err="1">
                <a:solidFill>
                  <a:srgbClr val="FFFFFF"/>
                </a:solidFill>
              </a:rPr>
              <a:t>spelytor</a:t>
            </a:r>
            <a:r>
              <a:rPr lang="en-US" sz="1600" b="1" dirty="0">
                <a:solidFill>
                  <a:srgbClr val="FFFFFF"/>
                </a:solidFill>
              </a:rPr>
              <a:t> / </a:t>
            </a:r>
            <a:r>
              <a:rPr lang="en-US" sz="1600" b="1" dirty="0" err="1">
                <a:solidFill>
                  <a:srgbClr val="FFFFFF"/>
                </a:solidFill>
              </a:rPr>
              <a:t>korridorer</a:t>
            </a:r>
            <a:endParaRPr lang="en-US" sz="1600" b="1" dirty="0">
              <a:solidFill>
                <a:srgbClr val="FFFFFF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1600" b="1" dirty="0">
              <a:solidFill>
                <a:srgbClr val="FFFFFF"/>
              </a:solidFill>
            </a:endParaRPr>
          </a:p>
          <a:p>
            <a:pPr marL="0" marR="1143000" indent="0">
              <a:lnSpc>
                <a:spcPct val="90000"/>
              </a:lnSpc>
            </a:pPr>
            <a:r>
              <a:rPr lang="en-US" sz="1600" b="1" dirty="0">
                <a:solidFill>
                  <a:srgbClr val="FFFFFF"/>
                </a:solidFill>
              </a:rPr>
              <a:t>En </a:t>
            </a:r>
            <a:r>
              <a:rPr lang="en-US" sz="1600" b="1" dirty="0" err="1">
                <a:solidFill>
                  <a:srgbClr val="FFFFFF"/>
                </a:solidFill>
              </a:rPr>
              <a:t>grundförutsättning</a:t>
            </a:r>
            <a:r>
              <a:rPr lang="en-US" sz="1600" b="1" dirty="0">
                <a:solidFill>
                  <a:srgbClr val="FFFFFF"/>
                </a:solidFill>
              </a:rPr>
              <a:t> för att vi ska kunna </a:t>
            </a:r>
            <a:r>
              <a:rPr lang="en-US" sz="1600" b="1" dirty="0" err="1">
                <a:solidFill>
                  <a:srgbClr val="FFFFFF"/>
                </a:solidFill>
              </a:rPr>
              <a:t>kontrollera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speluppbyggnaden</a:t>
            </a:r>
            <a:r>
              <a:rPr lang="en-US" sz="1600" b="1" dirty="0">
                <a:solidFill>
                  <a:srgbClr val="FFFFFF"/>
                </a:solidFill>
              </a:rPr>
              <a:t> är </a:t>
            </a:r>
            <a:r>
              <a:rPr lang="en-US" sz="1600" b="1" dirty="0" err="1">
                <a:solidFill>
                  <a:srgbClr val="FFFFFF"/>
                </a:solidFill>
              </a:rPr>
              <a:t>vår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positionering</a:t>
            </a:r>
            <a:r>
              <a:rPr lang="en-US" sz="1600" b="1" dirty="0">
                <a:solidFill>
                  <a:srgbClr val="FFFFFF"/>
                </a:solidFill>
              </a:rPr>
              <a:t>;</a:t>
            </a:r>
          </a:p>
          <a:p>
            <a:pPr marL="0" indent="0">
              <a:lnSpc>
                <a:spcPct val="90000"/>
              </a:lnSpc>
              <a:buNone/>
            </a:pPr>
            <a:endParaRPr lang="en-US" sz="1600" b="1" dirty="0">
              <a:solidFill>
                <a:srgbClr val="FFFFFF"/>
              </a:solidFill>
            </a:endParaRPr>
          </a:p>
          <a:p>
            <a:pPr marL="342900" lvl="0" indent="-342900">
              <a:lnSpc>
                <a:spcPct val="90000"/>
              </a:lnSpc>
              <a:tabLst>
                <a:tab pos="241300" algn="l"/>
              </a:tabLst>
            </a:pPr>
            <a:r>
              <a:rPr lang="en-US" sz="1600" b="1" dirty="0" err="1">
                <a:solidFill>
                  <a:srgbClr val="FFFFFF"/>
                </a:solidFill>
              </a:rPr>
              <a:t>Positionering</a:t>
            </a:r>
            <a:r>
              <a:rPr lang="en-US" sz="1600" b="1" dirty="0">
                <a:solidFill>
                  <a:srgbClr val="FFFFFF"/>
                </a:solidFill>
              </a:rPr>
              <a:t> i </a:t>
            </a:r>
            <a:r>
              <a:rPr lang="en-US" sz="1600" b="1" dirty="0" err="1">
                <a:solidFill>
                  <a:srgbClr val="FFFFFF"/>
                </a:solidFill>
              </a:rPr>
              <a:t>alla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korridorerna</a:t>
            </a:r>
            <a:r>
              <a:rPr lang="en-US" sz="1600" b="1" dirty="0">
                <a:solidFill>
                  <a:srgbClr val="FFFFFF"/>
                </a:solidFill>
              </a:rPr>
              <a:t> för att </a:t>
            </a:r>
            <a:r>
              <a:rPr lang="en-US" sz="1600" b="1" dirty="0" err="1">
                <a:solidFill>
                  <a:srgbClr val="FFFFFF"/>
                </a:solidFill>
              </a:rPr>
              <a:t>utnyttja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planens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bredd</a:t>
            </a:r>
            <a:endParaRPr lang="en-US" sz="1600" b="1" dirty="0">
              <a:solidFill>
                <a:srgbClr val="FFFFFF"/>
              </a:solidFill>
            </a:endParaRPr>
          </a:p>
          <a:p>
            <a:pPr marL="0" indent="0">
              <a:lnSpc>
                <a:spcPct val="90000"/>
              </a:lnSpc>
            </a:pPr>
            <a:endParaRPr lang="en-US" sz="1600" b="1" dirty="0">
              <a:solidFill>
                <a:srgbClr val="FFFFFF"/>
              </a:solidFill>
            </a:endParaRPr>
          </a:p>
          <a:p>
            <a:pPr marL="342900" lvl="0" indent="-342900">
              <a:lnSpc>
                <a:spcPct val="90000"/>
              </a:lnSpc>
              <a:tabLst>
                <a:tab pos="241300" algn="l"/>
              </a:tabLst>
            </a:pPr>
            <a:r>
              <a:rPr lang="en-US" sz="1600" b="1" dirty="0" err="1">
                <a:solidFill>
                  <a:srgbClr val="FFFFFF"/>
                </a:solidFill>
              </a:rPr>
              <a:t>Positionering</a:t>
            </a:r>
            <a:r>
              <a:rPr lang="en-US" sz="1600" b="1" dirty="0">
                <a:solidFill>
                  <a:srgbClr val="FFFFFF"/>
                </a:solidFill>
              </a:rPr>
              <a:t> i </a:t>
            </a:r>
            <a:r>
              <a:rPr lang="en-US" sz="1600" b="1" dirty="0" err="1">
                <a:solidFill>
                  <a:srgbClr val="FFFFFF"/>
                </a:solidFill>
              </a:rPr>
              <a:t>alla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spelytor</a:t>
            </a:r>
            <a:r>
              <a:rPr lang="en-US" sz="1600" b="1" dirty="0">
                <a:solidFill>
                  <a:srgbClr val="FFFFFF"/>
                </a:solidFill>
              </a:rPr>
              <a:t> för att </a:t>
            </a:r>
            <a:r>
              <a:rPr lang="en-US" sz="1600" b="1" dirty="0" err="1">
                <a:solidFill>
                  <a:srgbClr val="FFFFFF"/>
                </a:solidFill>
              </a:rPr>
              <a:t>utnyttja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planens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djup</a:t>
            </a:r>
            <a:endParaRPr lang="en-US" sz="1600" b="1" dirty="0">
              <a:solidFill>
                <a:srgbClr val="FFFFFF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1600" b="1" dirty="0">
              <a:solidFill>
                <a:srgbClr val="FFFFFF"/>
              </a:solidFill>
            </a:endParaRPr>
          </a:p>
          <a:p>
            <a:pPr marL="0" marR="266700" indent="0">
              <a:lnSpc>
                <a:spcPct val="90000"/>
              </a:lnSpc>
            </a:pPr>
            <a:r>
              <a:rPr lang="en-US" sz="1600" b="1" dirty="0" err="1">
                <a:solidFill>
                  <a:srgbClr val="FFFFFF"/>
                </a:solidFill>
              </a:rPr>
              <a:t>Lagets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positionering</a:t>
            </a:r>
            <a:r>
              <a:rPr lang="en-US" sz="1600" b="1" dirty="0">
                <a:solidFill>
                  <a:srgbClr val="FFFFFF"/>
                </a:solidFill>
              </a:rPr>
              <a:t> i </a:t>
            </a:r>
            <a:r>
              <a:rPr lang="en-US" sz="1600" b="1" dirty="0" err="1">
                <a:solidFill>
                  <a:srgbClr val="FFFFFF"/>
                </a:solidFill>
              </a:rPr>
              <a:t>speluppbyggnad</a:t>
            </a:r>
            <a:r>
              <a:rPr lang="en-US" sz="1600" b="1" dirty="0">
                <a:solidFill>
                  <a:srgbClr val="FFFFFF"/>
                </a:solidFill>
              </a:rPr>
              <a:t> är </a:t>
            </a:r>
            <a:r>
              <a:rPr lang="en-US" sz="1600" b="1" dirty="0" err="1">
                <a:solidFill>
                  <a:srgbClr val="FFFFFF"/>
                </a:solidFill>
              </a:rPr>
              <a:t>även</a:t>
            </a:r>
            <a:r>
              <a:rPr lang="en-US" sz="1600" b="1" dirty="0">
                <a:solidFill>
                  <a:srgbClr val="FFFFFF"/>
                </a:solidFill>
              </a:rPr>
              <a:t> en </a:t>
            </a:r>
            <a:r>
              <a:rPr lang="en-US" sz="1600" b="1" dirty="0" err="1">
                <a:solidFill>
                  <a:srgbClr val="FFFFFF"/>
                </a:solidFill>
              </a:rPr>
              <a:t>viktig</a:t>
            </a:r>
            <a:r>
              <a:rPr lang="en-US" sz="1600" b="1" dirty="0">
                <a:solidFill>
                  <a:srgbClr val="FFFFFF"/>
                </a:solidFill>
              </a:rPr>
              <a:t> del för att </a:t>
            </a:r>
            <a:r>
              <a:rPr lang="en-US" sz="1600" b="1" dirty="0" err="1">
                <a:solidFill>
                  <a:srgbClr val="FFFFFF"/>
                </a:solidFill>
              </a:rPr>
              <a:t>lyckas</a:t>
            </a:r>
            <a:r>
              <a:rPr lang="en-US" sz="1600" b="1" dirty="0">
                <a:solidFill>
                  <a:srgbClr val="FFFFFF"/>
                </a:solidFill>
              </a:rPr>
              <a:t> med </a:t>
            </a:r>
            <a:r>
              <a:rPr lang="en-US" sz="1600" b="1" dirty="0" err="1">
                <a:solidFill>
                  <a:srgbClr val="FFFFFF"/>
                </a:solidFill>
              </a:rPr>
              <a:t>vår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återerövring</a:t>
            </a:r>
            <a:r>
              <a:rPr lang="en-US" sz="1600" b="1" dirty="0">
                <a:solidFill>
                  <a:srgbClr val="FFFFFF"/>
                </a:solidFill>
              </a:rPr>
              <a:t>.</a:t>
            </a:r>
            <a:br>
              <a:rPr lang="en-US" sz="1600" dirty="0">
                <a:solidFill>
                  <a:srgbClr val="FFFFFF"/>
                </a:solidFill>
              </a:rPr>
            </a:br>
            <a:endParaRPr lang="en-US" sz="1600" b="1" dirty="0">
              <a:solidFill>
                <a:srgbClr val="FFFFFF"/>
              </a:solidFill>
            </a:endParaRPr>
          </a:p>
          <a:p>
            <a:pPr marL="342900" indent="-342900">
              <a:lnSpc>
                <a:spcPct val="90000"/>
              </a:lnSpc>
            </a:pPr>
            <a:endParaRPr lang="en-US" sz="1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578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781BBDC9-2DC6-4959-AC3D-49A5DCB05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B74BB55-8517-4CFE-9389-81D0E6F81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A50E82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3F7C935-E41E-4E8D-91DF-D3BAB9521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45" y="4435646"/>
            <a:ext cx="1419541" cy="1660354"/>
            <a:chOff x="10292292" y="2963333"/>
            <a:chExt cx="1896535" cy="22182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64230-1B44-4C76-9885-0BBE5C736C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3F7F181-4FFE-4F8E-A3D0-1A8ECDEFF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190344"/>
              <a:ext cx="1896535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066495D-EC57-44E4-8DED-0DC2E07AA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E0DA2F2-D672-4417-8072-9ED4FA5C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0E8BACB-AEC7-46A5-A3AD-4D1BBE871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8452CCF-4A27-488A-AAF4-424933CFC9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4212" y="0"/>
            <a:ext cx="465734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2AF7C4B-98E4-4AAC-8117-2BEC4CEFB35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834919" y="685800"/>
            <a:ext cx="3705269" cy="53085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800" b="1">
                <a:solidFill>
                  <a:srgbClr val="FFFFFF"/>
                </a:solidFill>
              </a:rPr>
              <a:t>Arbetssätt/speluppbyggnad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B1155B9-3961-4950-9589-5EC5D0F75CF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516553" y="685800"/>
            <a:ext cx="4754563" cy="54102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lnSpc>
                <a:spcPct val="90000"/>
              </a:lnSpc>
            </a:pPr>
            <a:r>
              <a:rPr lang="en-US" sz="1600" b="1" dirty="0" err="1">
                <a:solidFill>
                  <a:srgbClr val="FFFFFF"/>
                </a:solidFill>
              </a:rPr>
              <a:t>Numerärt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överläge</a:t>
            </a:r>
            <a:endParaRPr lang="en-US" sz="1600" b="1" dirty="0">
              <a:solidFill>
                <a:srgbClr val="FFFFFF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1600" b="1" dirty="0">
              <a:solidFill>
                <a:srgbClr val="FFFFFF"/>
              </a:solidFill>
            </a:endParaRPr>
          </a:p>
          <a:p>
            <a:pPr marL="0" marR="393700" indent="0">
              <a:lnSpc>
                <a:spcPct val="90000"/>
              </a:lnSpc>
            </a:pPr>
            <a:r>
              <a:rPr lang="en-US" sz="1600" b="1" dirty="0">
                <a:solidFill>
                  <a:srgbClr val="FFFFFF"/>
                </a:solidFill>
              </a:rPr>
              <a:t>I </a:t>
            </a:r>
            <a:r>
              <a:rPr lang="en-US" sz="1600" b="1" dirty="0" err="1">
                <a:solidFill>
                  <a:srgbClr val="FFFFFF"/>
                </a:solidFill>
              </a:rPr>
              <a:t>vår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speluppbyggnad</a:t>
            </a:r>
            <a:r>
              <a:rPr lang="en-US" sz="1600" b="1" dirty="0">
                <a:solidFill>
                  <a:srgbClr val="FFFFFF"/>
                </a:solidFill>
              </a:rPr>
              <a:t> vill vi </a:t>
            </a:r>
            <a:r>
              <a:rPr lang="en-US" sz="1600" b="1" dirty="0" err="1">
                <a:solidFill>
                  <a:srgbClr val="FFFFFF"/>
                </a:solidFill>
              </a:rPr>
              <a:t>skapa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ett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numerärt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överläge</a:t>
            </a:r>
            <a:r>
              <a:rPr lang="en-US" sz="1600" b="1" dirty="0">
                <a:solidFill>
                  <a:srgbClr val="FFFFFF"/>
                </a:solidFill>
              </a:rPr>
              <a:t> i </a:t>
            </a:r>
            <a:r>
              <a:rPr lang="en-US" sz="1600" b="1" dirty="0" err="1">
                <a:solidFill>
                  <a:srgbClr val="FFFFFF"/>
                </a:solidFill>
              </a:rPr>
              <a:t>spelytorna</a:t>
            </a:r>
            <a:r>
              <a:rPr lang="en-US" sz="1600" b="1" dirty="0">
                <a:solidFill>
                  <a:srgbClr val="FFFFFF"/>
                </a:solidFill>
              </a:rPr>
              <a:t> och </a:t>
            </a:r>
            <a:r>
              <a:rPr lang="en-US" sz="1600" b="1" dirty="0" err="1">
                <a:solidFill>
                  <a:srgbClr val="FFFFFF"/>
                </a:solidFill>
              </a:rPr>
              <a:t>korridorerna</a:t>
            </a:r>
            <a:r>
              <a:rPr lang="en-US" sz="1600" b="1" dirty="0">
                <a:solidFill>
                  <a:srgbClr val="FFFFFF"/>
                </a:solidFill>
              </a:rPr>
              <a:t>. Detta för att, med </a:t>
            </a:r>
            <a:r>
              <a:rPr lang="en-US" sz="1600" b="1" dirty="0" err="1">
                <a:solidFill>
                  <a:srgbClr val="FFFFFF"/>
                </a:solidFill>
              </a:rPr>
              <a:t>kontroll</a:t>
            </a:r>
            <a:r>
              <a:rPr lang="en-US" sz="1600" b="1" dirty="0">
                <a:solidFill>
                  <a:srgbClr val="FFFFFF"/>
                </a:solidFill>
              </a:rPr>
              <a:t>, kunna </a:t>
            </a:r>
            <a:r>
              <a:rPr lang="en-US" sz="1600" b="1" dirty="0" err="1">
                <a:solidFill>
                  <a:srgbClr val="FFFFFF"/>
                </a:solidFill>
              </a:rPr>
              <a:t>spela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oss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förbi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motståndarnas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linjer</a:t>
            </a:r>
            <a:r>
              <a:rPr lang="en-US" sz="1600" b="1" dirty="0">
                <a:solidFill>
                  <a:srgbClr val="FFFFFF"/>
                </a:solidFill>
              </a:rPr>
              <a:t> (</a:t>
            </a:r>
            <a:r>
              <a:rPr lang="en-US" sz="1600" b="1" dirty="0" err="1">
                <a:solidFill>
                  <a:srgbClr val="FFFFFF"/>
                </a:solidFill>
              </a:rPr>
              <a:t>lagdelar</a:t>
            </a:r>
            <a:r>
              <a:rPr lang="en-US" sz="1600" b="1" dirty="0">
                <a:solidFill>
                  <a:srgbClr val="FFFFFF"/>
                </a:solidFill>
              </a:rPr>
              <a:t>).</a:t>
            </a:r>
          </a:p>
          <a:p>
            <a:pPr marL="0" indent="0">
              <a:lnSpc>
                <a:spcPct val="90000"/>
              </a:lnSpc>
              <a:buNone/>
            </a:pPr>
            <a:endParaRPr lang="en-US" sz="1600" b="1" dirty="0">
              <a:solidFill>
                <a:srgbClr val="FFFFFF"/>
              </a:solidFill>
            </a:endParaRPr>
          </a:p>
          <a:p>
            <a:pPr marL="0" marR="901700" indent="0">
              <a:lnSpc>
                <a:spcPct val="90000"/>
              </a:lnSpc>
            </a:pPr>
            <a:r>
              <a:rPr lang="en-US" sz="1600" b="1" dirty="0" err="1">
                <a:solidFill>
                  <a:srgbClr val="FFFFFF"/>
                </a:solidFill>
              </a:rPr>
              <a:t>Ifrån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speluppbyggnaden</a:t>
            </a:r>
            <a:r>
              <a:rPr lang="en-US" sz="1600" b="1" dirty="0">
                <a:solidFill>
                  <a:srgbClr val="FFFFFF"/>
                </a:solidFill>
              </a:rPr>
              <a:t> vill vi, med </a:t>
            </a:r>
            <a:r>
              <a:rPr lang="en-US" sz="1600" b="1" dirty="0" err="1">
                <a:solidFill>
                  <a:srgbClr val="FFFFFF"/>
                </a:solidFill>
              </a:rPr>
              <a:t>kontroll</a:t>
            </a:r>
            <a:r>
              <a:rPr lang="en-US" sz="1600" b="1" dirty="0">
                <a:solidFill>
                  <a:srgbClr val="FFFFFF"/>
                </a:solidFill>
              </a:rPr>
              <a:t>, ta </a:t>
            </a:r>
            <a:r>
              <a:rPr lang="en-US" sz="1600" b="1" dirty="0" err="1">
                <a:solidFill>
                  <a:srgbClr val="FFFFFF"/>
                </a:solidFill>
              </a:rPr>
              <a:t>oss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förbi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motståndarnas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linjer</a:t>
            </a:r>
            <a:r>
              <a:rPr lang="en-US" sz="1600" b="1" dirty="0">
                <a:solidFill>
                  <a:srgbClr val="FFFFFF"/>
                </a:solidFill>
              </a:rPr>
              <a:t>, </a:t>
            </a:r>
            <a:r>
              <a:rPr lang="en-US" sz="1600" b="1" dirty="0" err="1">
                <a:solidFill>
                  <a:srgbClr val="FFFFFF"/>
                </a:solidFill>
              </a:rPr>
              <a:t>helst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centralt</a:t>
            </a:r>
            <a:r>
              <a:rPr lang="en-US" sz="1600" b="1" dirty="0">
                <a:solidFill>
                  <a:srgbClr val="FFFFFF"/>
                </a:solidFill>
              </a:rPr>
              <a:t>.</a:t>
            </a:r>
          </a:p>
          <a:p>
            <a:pPr marL="0" indent="0">
              <a:lnSpc>
                <a:spcPct val="90000"/>
              </a:lnSpc>
              <a:buNone/>
            </a:pPr>
            <a:endParaRPr lang="en-US" sz="16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549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781BBDC9-2DC6-4959-AC3D-49A5DCB05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B74BB55-8517-4CFE-9389-81D0E6F81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A50E82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3F7C935-E41E-4E8D-91DF-D3BAB9521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45" y="4435646"/>
            <a:ext cx="1419541" cy="1660354"/>
            <a:chOff x="10292292" y="2963333"/>
            <a:chExt cx="1896535" cy="22182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64230-1B44-4C76-9885-0BBE5C736C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3F7F181-4FFE-4F8E-A3D0-1A8ECDEFF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190344"/>
              <a:ext cx="1896535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066495D-EC57-44E4-8DED-0DC2E07AA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E0DA2F2-D672-4417-8072-9ED4FA5C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0E8BACB-AEC7-46A5-A3AD-4D1BBE871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8452CCF-4A27-488A-AAF4-424933CFC9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4212" y="0"/>
            <a:ext cx="465734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2AF7C4B-98E4-4AAC-8117-2BEC4CEFB35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834919" y="685800"/>
            <a:ext cx="3705269" cy="53085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800" b="1">
                <a:solidFill>
                  <a:srgbClr val="FFFFFF"/>
                </a:solidFill>
              </a:rPr>
              <a:t>Arbetssätt/speluppbyggnad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B1155B9-3961-4950-9589-5EC5D0F75CF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516553" y="685800"/>
            <a:ext cx="4754563" cy="54102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marR="419100" indent="0">
              <a:lnSpc>
                <a:spcPct val="90000"/>
              </a:lnSpc>
            </a:pPr>
            <a:r>
              <a:rPr lang="en-US" sz="1600" b="1" dirty="0">
                <a:solidFill>
                  <a:srgbClr val="FFFFFF"/>
                </a:solidFill>
              </a:rPr>
              <a:t>Beroende på </a:t>
            </a:r>
            <a:r>
              <a:rPr lang="en-US" sz="1600" b="1" dirty="0" err="1">
                <a:solidFill>
                  <a:srgbClr val="FFFFFF"/>
                </a:solidFill>
              </a:rPr>
              <a:t>motståndarnas</a:t>
            </a:r>
            <a:r>
              <a:rPr lang="en-US" sz="1600" b="1" dirty="0">
                <a:solidFill>
                  <a:srgbClr val="FFFFFF"/>
                </a:solidFill>
              </a:rPr>
              <a:t> organisation (formation) och arbetssätt i </a:t>
            </a:r>
            <a:r>
              <a:rPr lang="en-US" sz="1600" b="1" dirty="0" err="1">
                <a:solidFill>
                  <a:srgbClr val="FFFFFF"/>
                </a:solidFill>
              </a:rPr>
              <a:t>förhindra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speluppbyggnad</a:t>
            </a:r>
            <a:r>
              <a:rPr lang="en-US" sz="1600" b="1" dirty="0">
                <a:solidFill>
                  <a:srgbClr val="FFFFFF"/>
                </a:solidFill>
              </a:rPr>
              <a:t> (</a:t>
            </a:r>
            <a:r>
              <a:rPr lang="en-US" sz="1600" b="1" dirty="0" err="1">
                <a:solidFill>
                  <a:srgbClr val="FFFFFF"/>
                </a:solidFill>
              </a:rPr>
              <a:t>hög</a:t>
            </a:r>
            <a:r>
              <a:rPr lang="en-US" sz="1600" b="1" dirty="0">
                <a:solidFill>
                  <a:srgbClr val="FFFFFF"/>
                </a:solidFill>
              </a:rPr>
              <a:t> / </a:t>
            </a:r>
            <a:r>
              <a:rPr lang="en-US" sz="1600" b="1" dirty="0" err="1">
                <a:solidFill>
                  <a:srgbClr val="FFFFFF"/>
                </a:solidFill>
              </a:rPr>
              <a:t>låg</a:t>
            </a:r>
            <a:r>
              <a:rPr lang="en-US" sz="1600" b="1" dirty="0">
                <a:solidFill>
                  <a:srgbClr val="FFFFFF"/>
                </a:solidFill>
              </a:rPr>
              <a:t> press) kan vi </a:t>
            </a:r>
            <a:r>
              <a:rPr lang="en-US" sz="1600" b="1" dirty="0" err="1">
                <a:solidFill>
                  <a:srgbClr val="FFFFFF"/>
                </a:solidFill>
              </a:rPr>
              <a:t>justera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vår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positionering</a:t>
            </a:r>
            <a:r>
              <a:rPr lang="en-US" sz="1600" b="1" dirty="0">
                <a:solidFill>
                  <a:srgbClr val="FFFFFF"/>
                </a:solidFill>
              </a:rPr>
              <a:t> för att </a:t>
            </a:r>
            <a:r>
              <a:rPr lang="en-US" sz="1600" b="1" dirty="0" err="1">
                <a:solidFill>
                  <a:srgbClr val="FFFFFF"/>
                </a:solidFill>
              </a:rPr>
              <a:t>skapa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ett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numerärt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överläge</a:t>
            </a:r>
            <a:r>
              <a:rPr lang="en-US" sz="1600" b="1" dirty="0">
                <a:solidFill>
                  <a:srgbClr val="FFFFFF"/>
                </a:solidFill>
              </a:rPr>
              <a:t>.</a:t>
            </a:r>
          </a:p>
          <a:p>
            <a:pPr marL="0" indent="0">
              <a:lnSpc>
                <a:spcPct val="90000"/>
              </a:lnSpc>
              <a:buNone/>
            </a:pPr>
            <a:endParaRPr lang="en-US" sz="1600" b="1" dirty="0">
              <a:solidFill>
                <a:srgbClr val="FFFFFF"/>
              </a:solidFill>
            </a:endParaRPr>
          </a:p>
          <a:p>
            <a:pPr marL="0" indent="0">
              <a:lnSpc>
                <a:spcPct val="90000"/>
              </a:lnSpc>
            </a:pPr>
            <a:r>
              <a:rPr lang="en-US" sz="1600" b="1" dirty="0" err="1">
                <a:solidFill>
                  <a:srgbClr val="FFFFFF"/>
                </a:solidFill>
              </a:rPr>
              <a:t>Ett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numerärt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överläge</a:t>
            </a:r>
            <a:r>
              <a:rPr lang="en-US" sz="1600" b="1" dirty="0">
                <a:solidFill>
                  <a:srgbClr val="FFFFFF"/>
                </a:solidFill>
              </a:rPr>
              <a:t> ger </a:t>
            </a:r>
            <a:r>
              <a:rPr lang="en-US" sz="1600" b="1" dirty="0" err="1">
                <a:solidFill>
                  <a:srgbClr val="FFFFFF"/>
                </a:solidFill>
              </a:rPr>
              <a:t>oss</a:t>
            </a:r>
            <a:r>
              <a:rPr lang="en-US" sz="1600" b="1" dirty="0">
                <a:solidFill>
                  <a:srgbClr val="FFFFFF"/>
                </a:solidFill>
              </a:rPr>
              <a:t> förutsättningar för </a:t>
            </a:r>
            <a:r>
              <a:rPr lang="en-US" sz="1600" b="1" dirty="0" err="1">
                <a:solidFill>
                  <a:srgbClr val="FFFFFF"/>
                </a:solidFill>
              </a:rPr>
              <a:t>spelvändningar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där</a:t>
            </a:r>
            <a:r>
              <a:rPr lang="en-US" sz="1600" b="1" dirty="0">
                <a:solidFill>
                  <a:srgbClr val="FFFFFF"/>
                </a:solidFill>
              </a:rPr>
              <a:t> vi genom att </a:t>
            </a:r>
            <a:r>
              <a:rPr lang="en-US" sz="1600" b="1" dirty="0" err="1">
                <a:solidFill>
                  <a:srgbClr val="FFFFFF"/>
                </a:solidFill>
              </a:rPr>
              <a:t>flytta</a:t>
            </a:r>
            <a:r>
              <a:rPr lang="en-US" sz="1600" b="1" dirty="0">
                <a:solidFill>
                  <a:srgbClr val="FFFFFF"/>
                </a:solidFill>
              </a:rPr>
              <a:t> bollen mellan </a:t>
            </a:r>
            <a:r>
              <a:rPr lang="en-US" sz="1600" b="1" dirty="0" err="1">
                <a:solidFill>
                  <a:srgbClr val="FFFFFF"/>
                </a:solidFill>
              </a:rPr>
              <a:t>korridorerna</a:t>
            </a:r>
            <a:r>
              <a:rPr lang="en-US" sz="1600" b="1" dirty="0">
                <a:solidFill>
                  <a:srgbClr val="FFFFFF"/>
                </a:solidFill>
              </a:rPr>
              <a:t> kan </a:t>
            </a:r>
            <a:r>
              <a:rPr lang="en-US" sz="1600" b="1" dirty="0" err="1">
                <a:solidFill>
                  <a:srgbClr val="FFFFFF"/>
                </a:solidFill>
              </a:rPr>
              <a:t>skapa</a:t>
            </a:r>
            <a:r>
              <a:rPr lang="en-US" sz="1600" b="1" dirty="0">
                <a:solidFill>
                  <a:srgbClr val="FFFFFF"/>
                </a:solidFill>
              </a:rPr>
              <a:t> en </a:t>
            </a:r>
            <a:r>
              <a:rPr lang="en-US" sz="1600" b="1" dirty="0" err="1">
                <a:solidFill>
                  <a:srgbClr val="FFFFFF"/>
                </a:solidFill>
              </a:rPr>
              <a:t>obalans</a:t>
            </a:r>
            <a:r>
              <a:rPr lang="en-US" sz="1600" b="1" dirty="0">
                <a:solidFill>
                  <a:srgbClr val="FFFFFF"/>
                </a:solidFill>
              </a:rPr>
              <a:t> i </a:t>
            </a:r>
            <a:r>
              <a:rPr lang="en-US" sz="1600" b="1" dirty="0" err="1">
                <a:solidFill>
                  <a:srgbClr val="FFFFFF"/>
                </a:solidFill>
              </a:rPr>
              <a:t>motståndarnas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försvarsorganisation</a:t>
            </a:r>
            <a:r>
              <a:rPr lang="en-US" sz="1600" b="1" dirty="0">
                <a:solidFill>
                  <a:srgbClr val="FFFFFF"/>
                </a:solidFill>
              </a:rPr>
              <a:t>. Det </a:t>
            </a:r>
            <a:r>
              <a:rPr lang="en-US" sz="1600" b="1" dirty="0" err="1">
                <a:solidFill>
                  <a:srgbClr val="FFFFFF"/>
                </a:solidFill>
              </a:rPr>
              <a:t>leder</a:t>
            </a:r>
            <a:r>
              <a:rPr lang="en-US" sz="1600" b="1" dirty="0">
                <a:solidFill>
                  <a:srgbClr val="FFFFFF"/>
                </a:solidFill>
              </a:rPr>
              <a:t> till att vi, med </a:t>
            </a:r>
            <a:r>
              <a:rPr lang="en-US" sz="1600" b="1" dirty="0" err="1">
                <a:solidFill>
                  <a:srgbClr val="FFFFFF"/>
                </a:solidFill>
              </a:rPr>
              <a:t>kontroll</a:t>
            </a:r>
            <a:r>
              <a:rPr lang="en-US" sz="1600" b="1" dirty="0">
                <a:solidFill>
                  <a:srgbClr val="FFFFFF"/>
                </a:solidFill>
              </a:rPr>
              <a:t>, kan ta </a:t>
            </a:r>
            <a:r>
              <a:rPr lang="en-US" sz="1600" b="1" dirty="0" err="1">
                <a:solidFill>
                  <a:srgbClr val="FFFFFF"/>
                </a:solidFill>
              </a:rPr>
              <a:t>spelytor</a:t>
            </a:r>
            <a:r>
              <a:rPr lang="en-US" sz="1600" b="1" dirty="0">
                <a:solidFill>
                  <a:srgbClr val="FFFFFF"/>
                </a:solidFill>
              </a:rPr>
              <a:t> och </a:t>
            </a:r>
            <a:r>
              <a:rPr lang="en-US" sz="1600" b="1" dirty="0" err="1">
                <a:solidFill>
                  <a:srgbClr val="FFFFFF"/>
                </a:solidFill>
              </a:rPr>
              <a:t>spela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igenom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motståndarnas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lagdelar</a:t>
            </a:r>
            <a:r>
              <a:rPr lang="en-US" sz="1600" b="1" dirty="0">
                <a:solidFill>
                  <a:srgbClr val="FFFFFF"/>
                </a:solidFill>
              </a:rPr>
              <a:t> i de </a:t>
            </a:r>
            <a:r>
              <a:rPr lang="en-US" sz="1600" b="1" dirty="0" err="1">
                <a:solidFill>
                  <a:srgbClr val="FFFFFF"/>
                </a:solidFill>
              </a:rPr>
              <a:t>centrala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r>
              <a:rPr lang="en-US" sz="1600" b="1" dirty="0" err="1">
                <a:solidFill>
                  <a:srgbClr val="FFFFFF"/>
                </a:solidFill>
              </a:rPr>
              <a:t>korridorerna</a:t>
            </a:r>
            <a:endParaRPr lang="en-US" sz="16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8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781BBDC9-2DC6-4959-AC3D-49A5DCB05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B74BB55-8517-4CFE-9389-81D0E6F81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A50E82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3F7C935-E41E-4E8D-91DF-D3BAB9521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45" y="4435646"/>
            <a:ext cx="1419541" cy="1660354"/>
            <a:chOff x="10292292" y="2963333"/>
            <a:chExt cx="1896535" cy="22182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64230-1B44-4C76-9885-0BBE5C736C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3F7F181-4FFE-4F8E-A3D0-1A8ECDEFF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190344"/>
              <a:ext cx="1896535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066495D-EC57-44E4-8DED-0DC2E07AA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E0DA2F2-D672-4417-8072-9ED4FA5C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0E8BACB-AEC7-46A5-A3AD-4D1BBE871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8452CCF-4A27-488A-AAF4-424933CFC9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4212" y="0"/>
            <a:ext cx="465734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2AF7C4B-98E4-4AAC-8117-2BEC4CEFB35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834919" y="685800"/>
            <a:ext cx="3705269" cy="53085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800" b="1">
                <a:solidFill>
                  <a:srgbClr val="FFFFFF"/>
                </a:solidFill>
              </a:rPr>
              <a:t>Arbetssätt/speluppbyggnad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B1155B9-3961-4950-9589-5EC5D0F75CF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516553" y="685800"/>
            <a:ext cx="4754563" cy="5410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/>
            <a:r>
              <a:rPr lang="en-US" sz="1800" b="1">
                <a:solidFill>
                  <a:srgbClr val="FFFFFF"/>
                </a:solidFill>
              </a:rPr>
              <a:t>Spelbarhetsprincip</a:t>
            </a:r>
          </a:p>
          <a:p>
            <a:pPr marL="0" indent="0"/>
            <a:endParaRPr lang="en-US" sz="1800" b="1">
              <a:solidFill>
                <a:srgbClr val="FFFFFF"/>
              </a:solidFill>
            </a:endParaRPr>
          </a:p>
          <a:p>
            <a:pPr marL="0" marR="266700" indent="0"/>
            <a:r>
              <a:rPr lang="en-US" sz="1800" b="1">
                <a:solidFill>
                  <a:srgbClr val="FFFFFF"/>
                </a:solidFill>
              </a:rPr>
              <a:t>En viktig del för att kunna skapa numerära överlägen och ta spelyta för spelyta är våra spelbarhetsprinciper – att göra sig spelbar beroende på bollhållarens situation och position.</a:t>
            </a:r>
          </a:p>
          <a:p>
            <a:pPr marL="0" indent="0"/>
            <a:r>
              <a:rPr lang="en-US" sz="1800" b="1">
                <a:solidFill>
                  <a:srgbClr val="FFFFFF"/>
                </a:solidFill>
              </a:rPr>
              <a:t> </a:t>
            </a:r>
          </a:p>
          <a:p>
            <a:pPr marL="342900" marR="152400" lvl="0" indent="-342900">
              <a:tabLst>
                <a:tab pos="190500" algn="l"/>
              </a:tabLst>
            </a:pPr>
            <a:r>
              <a:rPr lang="en-US" sz="1800" b="1">
                <a:solidFill>
                  <a:srgbClr val="FFFFFF"/>
                </a:solidFill>
              </a:rPr>
              <a:t>Bollhållaren under press – minska spelavståndet, spelbarhet framför och bakom motståndarnas linje.</a:t>
            </a:r>
          </a:p>
          <a:p>
            <a:pPr marL="342900" marR="889000" lvl="0" indent="-342900">
              <a:tabLst>
                <a:tab pos="190500" algn="l"/>
              </a:tabLst>
            </a:pPr>
            <a:r>
              <a:rPr lang="en-US" sz="1800" b="1">
                <a:solidFill>
                  <a:srgbClr val="FFFFFF"/>
                </a:solidFill>
              </a:rPr>
              <a:t>Bollhållare ej under press - spelbarhet i eller bakom motståndarnas linje.</a:t>
            </a:r>
          </a:p>
          <a:p>
            <a:pPr marL="342900" indent="-342900"/>
            <a:endParaRPr 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2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AF7C4B-98E4-4AAC-8117-2BEC4CEFB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2812" y="424206"/>
            <a:ext cx="6019800" cy="669303"/>
          </a:xfrm>
        </p:spPr>
        <p:txBody>
          <a:bodyPr>
            <a:normAutofit/>
          </a:bodyPr>
          <a:lstStyle/>
          <a:p>
            <a:pPr algn="ctr"/>
            <a:r>
              <a:rPr lang="sv-SE" b="1">
                <a:solidFill>
                  <a:srgbClr val="0070C0"/>
                </a:solidFill>
              </a:rPr>
              <a:t>Arbetssätt/speluppbyggnad</a:t>
            </a:r>
            <a:endParaRPr lang="sv-SE" b="1" dirty="0">
              <a:solidFill>
                <a:srgbClr val="0070C0"/>
              </a:solidFill>
            </a:endParaRPr>
          </a:p>
        </p:txBody>
      </p:sp>
      <p:sp>
        <p:nvSpPr>
          <p:cNvPr id="2056" name="Platshållare för bild 5">
            <a:extLst>
              <a:ext uri="{FF2B5EF4-FFF2-40B4-BE49-F238E27FC236}">
                <a16:creationId xmlns:a16="http://schemas.microsoft.com/office/drawing/2014/main" id="{D82BC822-5550-4131-92E8-49C5DC7C2032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4BA1F7C3-A669-47BD-B4DE-F71D468343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19753"/>
            <a:ext cx="6096000" cy="4007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057" name="Platshållare för text 6">
            <a:extLst>
              <a:ext uri="{FF2B5EF4-FFF2-40B4-BE49-F238E27FC236}">
                <a16:creationId xmlns:a16="http://schemas.microsoft.com/office/drawing/2014/main" id="{1DC383A3-D5CE-A2CE-266C-2B9E3E68CA82}"/>
              </a:ext>
            </a:extLst>
          </p:cNvPr>
          <p:cNvGraphicFramePr/>
          <p:nvPr/>
        </p:nvGraphicFramePr>
        <p:xfrm>
          <a:off x="6202836" y="1319754"/>
          <a:ext cx="5448693" cy="4383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98720044"/>
      </p:ext>
    </p:extLst>
  </p:cSld>
  <p:clrMapOvr>
    <a:masterClrMapping/>
  </p:clrMapOvr>
</p:sld>
</file>

<file path=ppt/theme/theme1.xml><?xml version="1.0" encoding="utf-8"?>
<a:theme xmlns:a="http://schemas.openxmlformats.org/drawingml/2006/main" name="Sektor">
  <a:themeElements>
    <a:clrScheme name="Sek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k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k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388</Words>
  <Application>Microsoft Office PowerPoint</Application>
  <PresentationFormat>Bredbild</PresentationFormat>
  <Paragraphs>38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9" baseType="lpstr">
      <vt:lpstr>Century Gothic</vt:lpstr>
      <vt:lpstr>Wingdings 3</vt:lpstr>
      <vt:lpstr>Sektor</vt:lpstr>
      <vt:lpstr>Arbetssätt/SPELUPPBYGGNAD</vt:lpstr>
      <vt:lpstr>Arbetssätt/SPELUPPBYGGNAD</vt:lpstr>
      <vt:lpstr>Arbetssätt/speluppbyggnad</vt:lpstr>
      <vt:lpstr>Arbetssätt/speluppbyggnad</vt:lpstr>
      <vt:lpstr>Arbetssätt/speluppbyggnad</vt:lpstr>
      <vt:lpstr>Arbetssätt/speluppbyggnad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Arbetssätt/SPELUPPBYGGNAD</dc:title>
  <dc:creator>Anders Bademo</dc:creator>
  <cp:lastModifiedBy>Anders Bademo</cp:lastModifiedBy>
  <cp:revision>1</cp:revision>
  <dcterms:created xsi:type="dcterms:W3CDTF">2022-07-19T06:30:41Z</dcterms:created>
  <dcterms:modified xsi:type="dcterms:W3CDTF">2022-07-19T06:32:07Z</dcterms:modified>
</cp:coreProperties>
</file>