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70" autoAdjust="0"/>
  </p:normalViewPr>
  <p:slideViewPr>
    <p:cSldViewPr snapToGrid="0">
      <p:cViewPr varScale="1">
        <p:scale>
          <a:sx n="54" d="100"/>
          <a:sy n="54" d="100"/>
        </p:scale>
        <p:origin x="11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21AA-B538-45ED-BFCE-4DF436395F1C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0D923-5173-40A3-AB2D-64C94BC03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D923-5173-40A3-AB2D-64C94BC03DE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12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D923-5173-40A3-AB2D-64C94BC03DE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12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D923-5173-40A3-AB2D-64C94BC03DE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D923-5173-40A3-AB2D-64C94BC03DE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78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D923-5173-40A3-AB2D-64C94BC03DE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4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1F1-B62F-86B5-ADC2-E36E7AAD6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1CC46-2D61-D43F-5975-77AFE441A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59DB-5D44-B48F-ECE3-3DE45CC6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A393-285D-8B6C-7EC1-AAE63FD4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B6D8E-FEBA-9112-1BDC-487927C5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59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9774-872B-3A7D-F14C-01227B39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CC2F8-D69E-1E80-EBB7-6BCE2B965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A4A0-1E27-1972-F81B-B432E551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1F19-0CA7-121B-1EEC-247B4664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07A6E-D30A-FC4A-423A-074EBFB1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87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462CD-BD1C-9773-E958-6421AB368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AD141-26DA-D301-D34B-8DA4990E5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B4A9-FCD1-914D-13BC-99EE9039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53363-A0A5-A2C1-F4C0-9DC7F99B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CCB9B-F727-EA1E-B1E7-BF70BA03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3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DE4B-0C9E-4D47-4D1D-E828F152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1711-6927-F143-F62A-4688DBD8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76AC-889F-DA00-9779-3927F376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53E4-9D3E-3C1C-AAAA-415F07E9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00525-ADDE-54EC-AD1E-06EC181E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50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974C-C15E-33DA-5ED0-81D6A896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F5124-F678-B208-9ABE-46D17439F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25A8-D0F6-F98B-4BA0-024CCAF0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C3E4-680C-7E22-1F2F-479EF4F8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247F6-C2AC-97E9-D03E-E0B71A11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43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95BF-DEB0-A129-2E0E-D185180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BB2F-3916-9F2C-CC1C-F791DB58D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E0E53-260B-1CD8-DEF1-12AEF66BF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63401-92F7-C87E-17FB-BD3CC704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D0407-DC94-38D4-81B2-D6A50C9A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01406-3189-2B2E-9976-5B72F0D1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3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F250-C747-0210-40E5-88C9B1F2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4547-5871-A4E3-1664-12A397DD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4D908-5174-CCD2-D880-C2F6D4171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46489-0C79-C089-9B33-AC43967F4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94241-9167-15F8-F525-49EC1432C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44D69-0CD7-1A8D-EB40-19A34C7F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4041D-B44F-5F6C-0427-2498859C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D36F2-9C44-3AD2-8FA3-95748920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1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B0F0-D68A-834E-CA40-38F18032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78CA5-F032-6C63-D211-65FAC609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EAD80-513B-6851-5291-D95D701B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5304F-9DF8-1E5C-7692-4DE3BE42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34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AE5BC-BAAC-FC33-BCC4-7F6DC586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30150-7641-2B42-8B37-884F5941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34555-2270-6E6F-87A8-BED95258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C3A0-98E8-3C78-3DFA-6BEF8D4B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E700-C31B-3CCF-12AC-E7979E65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7522-8B34-3E3B-5D11-09CFD559B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BB728-AC7E-F07E-F96A-DFAF036E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94EF1-F0C7-3222-4EC6-0B75EC3F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9444C-66D4-A449-84CB-1B827E3A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30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FF6F-1270-C004-CF1D-FD074F20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B93C0-567D-C625-FA0D-FA3217019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B700A-3F18-B4BC-A1C2-50B30D91D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C81A2-12D5-70A0-8426-1E091D3D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EC986-32A6-87F5-25F6-1FCD7B80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8378E-DB28-99F9-474B-B3899C72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5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56302-A827-881B-6149-7AF13F6C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8C6E4-F50B-D1D9-589E-A6A87AF52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DC55A-EA1C-0637-0767-7E2EC9C1C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CFDA-274E-4B12-9B5F-B33238E255C7}" type="datetimeFigureOut">
              <a:rPr lang="sv-SE" smtClean="0"/>
              <a:t>2024-09-24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4127C-448D-44AB-3832-D7267714C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0034-8A4D-3D35-A1C1-B1616DD32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7BFD-4FC9-4A6C-88BD-4937FD1111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0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kids on a football field&#10;&#10;Description automatically generated">
            <a:extLst>
              <a:ext uri="{FF2B5EF4-FFF2-40B4-BE49-F238E27FC236}">
                <a16:creationId xmlns:a16="http://schemas.microsoft.com/office/drawing/2014/main" id="{17871C6B-C402-602F-1950-E10BC0AC09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40000"/>
                <a:lumOff val="60000"/>
              </a:schemeClr>
            </a:contourClr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A6EA0-04F9-1DC8-FB5B-91B4C1353D1B}"/>
              </a:ext>
            </a:extLst>
          </p:cNvPr>
          <p:cNvSpPr txBox="1"/>
          <p:nvPr/>
        </p:nvSpPr>
        <p:spPr>
          <a:xfrm>
            <a:off x="699715" y="5635366"/>
            <a:ext cx="7091299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Karlstad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Knatte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F Karlstad Fotboll Logotyp">
            <a:extLst>
              <a:ext uri="{FF2B5EF4-FFF2-40B4-BE49-F238E27FC236}">
                <a16:creationId xmlns:a16="http://schemas.microsoft.com/office/drawing/2014/main" id="{F7BB03E1-C272-1C30-11E2-867EDCBBF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r="27210" b="2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 Karlstad Fotboll Logotyp">
            <a:extLst>
              <a:ext uri="{FF2B5EF4-FFF2-40B4-BE49-F238E27FC236}">
                <a16:creationId xmlns:a16="http://schemas.microsoft.com/office/drawing/2014/main" id="{EF08DF6F-0716-98DA-290A-0CC1A1A5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0" y="224102"/>
            <a:ext cx="31353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2DE77-9AFC-762D-85AB-340B1326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457201"/>
            <a:ext cx="3646657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>
                <a:solidFill>
                  <a:srgbClr val="FFFFFF"/>
                </a:solidFill>
              </a:rPr>
              <a:t>Knatteverksamhet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88F4E-3C39-AE9A-7256-1F860243307B}"/>
              </a:ext>
            </a:extLst>
          </p:cNvPr>
          <p:cNvSpPr txBox="1"/>
          <p:nvPr/>
        </p:nvSpPr>
        <p:spPr>
          <a:xfrm>
            <a:off x="4605508" y="526817"/>
            <a:ext cx="5332037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8BD44-1755-1C65-5F7F-74DB07C9E597}"/>
              </a:ext>
            </a:extLst>
          </p:cNvPr>
          <p:cNvSpPr txBox="1"/>
          <p:nvPr/>
        </p:nvSpPr>
        <p:spPr>
          <a:xfrm>
            <a:off x="5157216" y="4711309"/>
            <a:ext cx="463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1800"/>
            </a:br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7AD86-E293-B626-39B6-AE055526AD19}"/>
              </a:ext>
            </a:extLst>
          </p:cNvPr>
          <p:cNvSpPr txBox="1"/>
          <p:nvPr/>
        </p:nvSpPr>
        <p:spPr>
          <a:xfrm>
            <a:off x="5892191" y="796972"/>
            <a:ext cx="487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/>
          </a:p>
          <a:p>
            <a:endParaRPr lang="sv-SE"/>
          </a:p>
          <a:p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6A6BB-2510-8B88-AC2B-F0DE557DBC6E}"/>
              </a:ext>
            </a:extLst>
          </p:cNvPr>
          <p:cNvSpPr txBox="1"/>
          <p:nvPr/>
        </p:nvSpPr>
        <p:spPr>
          <a:xfrm>
            <a:off x="4938236" y="-155079"/>
            <a:ext cx="680646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Knatte 6 – 7 år, killar och tjejer är välkomna!</a:t>
            </a:r>
            <a:br>
              <a:rPr lang="sv-SE" sz="2400" dirty="0"/>
            </a:b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Tisdagar 17:30 6 år</a:t>
            </a:r>
            <a:br>
              <a:rPr lang="sv-SE" sz="2400" dirty="0"/>
            </a:b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Tisdagar 18:30 7 år</a:t>
            </a:r>
            <a:br>
              <a:rPr lang="sv-SE" sz="2400" dirty="0"/>
            </a:b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Domare från våra P09 lag (14 år)</a:t>
            </a:r>
            <a:br>
              <a:rPr lang="sv-SE" sz="2400" dirty="0"/>
            </a:b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Föräldrar coachar matcherna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2400" dirty="0"/>
              <a:t>Utse ledare på första mötet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Matcher har genomförts sen start i KBK, men diskutera på föräldramötet om man hellre vill ha </a:t>
            </a:r>
            <a:r>
              <a:rPr lang="sv-SE" sz="2400"/>
              <a:t>träningar istället för matcher. </a:t>
            </a: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Lagindelning utefter vart man bor. (önskemål från tidigare föräldragrupper)</a:t>
            </a:r>
          </a:p>
          <a:p>
            <a:pPr lvl="1"/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/>
              <a:t>Från 8 år bildas ett organiserat lag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77763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 Karlstad Fotboll Logotyp">
            <a:extLst>
              <a:ext uri="{FF2B5EF4-FFF2-40B4-BE49-F238E27FC236}">
                <a16:creationId xmlns:a16="http://schemas.microsoft.com/office/drawing/2014/main" id="{EF08DF6F-0716-98DA-290A-0CC1A1A5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0" y="224102"/>
            <a:ext cx="31353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2DE77-9AFC-762D-85AB-340B1326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457201"/>
            <a:ext cx="3646657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Vad </a:t>
            </a:r>
            <a:r>
              <a:rPr lang="en-US" sz="3600" dirty="0" err="1">
                <a:solidFill>
                  <a:srgbClr val="FFFFFF"/>
                </a:solidFill>
              </a:rPr>
              <a:t>händer</a:t>
            </a:r>
            <a:r>
              <a:rPr lang="en-US" sz="3600" dirty="0">
                <a:solidFill>
                  <a:srgbClr val="FFFFFF"/>
                </a:solidFill>
              </a:rPr>
              <a:t> nu?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88F4E-3C39-AE9A-7256-1F860243307B}"/>
              </a:ext>
            </a:extLst>
          </p:cNvPr>
          <p:cNvSpPr txBox="1"/>
          <p:nvPr/>
        </p:nvSpPr>
        <p:spPr>
          <a:xfrm>
            <a:off x="4605508" y="526817"/>
            <a:ext cx="6714764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0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sv-SE" sz="2000" dirty="0"/>
            </a:br>
            <a:br>
              <a:rPr lang="sv-SE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8BD44-1755-1C65-5F7F-74DB07C9E597}"/>
              </a:ext>
            </a:extLst>
          </p:cNvPr>
          <p:cNvSpPr txBox="1"/>
          <p:nvPr/>
        </p:nvSpPr>
        <p:spPr>
          <a:xfrm>
            <a:off x="5157216" y="4711309"/>
            <a:ext cx="463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1800" dirty="0"/>
            </a:br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984EF-0CBE-850A-2337-534398A7915E}"/>
              </a:ext>
            </a:extLst>
          </p:cNvPr>
          <p:cNvSpPr txBox="1"/>
          <p:nvPr/>
        </p:nvSpPr>
        <p:spPr>
          <a:xfrm>
            <a:off x="6096000" y="1594944"/>
            <a:ext cx="62636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B74CB-5766-2784-7C98-19844B2F5550}"/>
              </a:ext>
            </a:extLst>
          </p:cNvPr>
          <p:cNvSpPr txBox="1"/>
          <p:nvPr/>
        </p:nvSpPr>
        <p:spPr>
          <a:xfrm>
            <a:off x="4828134" y="265193"/>
            <a:ext cx="657595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 tisdag 14/5</a:t>
            </a:r>
            <a:br>
              <a:rPr lang="sv-SE" dirty="0"/>
            </a:b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Utdelning av tröjor görs första gången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Ta med benskydd och fotbollskor (funkar även med joggingskor)</a:t>
            </a:r>
            <a:br>
              <a:rPr lang="sv-SE" dirty="0"/>
            </a:b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Inga klockor, smycken </a:t>
            </a:r>
            <a:r>
              <a:rPr lang="sv-SE" dirty="0" err="1"/>
              <a:t>e.d</a:t>
            </a:r>
            <a:endParaRPr lang="sv-SE" dirty="0"/>
          </a:p>
          <a:p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Fakturor kommer efter start (400 kr)</a:t>
            </a:r>
            <a:br>
              <a:rPr lang="sv-SE" dirty="0"/>
            </a:b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5 mot 5. 5 min byten, domarna blåser av vid byte. </a:t>
            </a:r>
          </a:p>
          <a:p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6 tillfällen våren och 6 tillfällen hösten</a:t>
            </a:r>
          </a:p>
          <a:p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Bjuds in till laget.se (portal)</a:t>
            </a:r>
          </a:p>
          <a:p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Alltid en representant från klubben på plats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Två domare finns på plats, de har med: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dirty="0"/>
              <a:t>Pipa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dirty="0"/>
              <a:t>Bollar (1 boll/lag)</a:t>
            </a:r>
          </a:p>
          <a:p>
            <a:pPr lvl="1"/>
            <a:endParaRPr lang="sv-SE" dirty="0"/>
          </a:p>
          <a:p>
            <a:pPr lvl="1"/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581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 Karlstad Fotboll Logotyp">
            <a:extLst>
              <a:ext uri="{FF2B5EF4-FFF2-40B4-BE49-F238E27FC236}">
                <a16:creationId xmlns:a16="http://schemas.microsoft.com/office/drawing/2014/main" id="{EF08DF6F-0716-98DA-290A-0CC1A1A5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0" y="224102"/>
            <a:ext cx="31353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2DE77-9AFC-762D-85AB-340B1326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457201"/>
            <a:ext cx="3646657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 err="1">
                <a:solidFill>
                  <a:srgbClr val="FFFFFF"/>
                </a:solidFill>
              </a:rPr>
              <a:t>Regler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88F4E-3C39-AE9A-7256-1F860243307B}"/>
              </a:ext>
            </a:extLst>
          </p:cNvPr>
          <p:cNvSpPr txBox="1"/>
          <p:nvPr/>
        </p:nvSpPr>
        <p:spPr>
          <a:xfrm>
            <a:off x="4605508" y="526817"/>
            <a:ext cx="6714764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20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sv-SE" sz="2000" dirty="0"/>
            </a:br>
            <a:br>
              <a:rPr lang="sv-SE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8BD44-1755-1C65-5F7F-74DB07C9E597}"/>
              </a:ext>
            </a:extLst>
          </p:cNvPr>
          <p:cNvSpPr txBox="1"/>
          <p:nvPr/>
        </p:nvSpPr>
        <p:spPr>
          <a:xfrm>
            <a:off x="5157216" y="4711309"/>
            <a:ext cx="463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1800" dirty="0"/>
            </a:br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984EF-0CBE-850A-2337-534398A7915E}"/>
              </a:ext>
            </a:extLst>
          </p:cNvPr>
          <p:cNvSpPr txBox="1"/>
          <p:nvPr/>
        </p:nvSpPr>
        <p:spPr>
          <a:xfrm>
            <a:off x="6096000" y="1594944"/>
            <a:ext cx="62636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B74CB-5766-2784-7C98-19844B2F5550}"/>
              </a:ext>
            </a:extLst>
          </p:cNvPr>
          <p:cNvSpPr txBox="1"/>
          <p:nvPr/>
        </p:nvSpPr>
        <p:spPr>
          <a:xfrm>
            <a:off x="4828134" y="339068"/>
            <a:ext cx="657595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Vi stöttar de unga domarna med följande regler: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5 mot 5 (4 utespelare + 1 mv)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5 min byten (domarna blåser av)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Retreat </a:t>
            </a:r>
            <a:r>
              <a:rPr lang="sv-SE" sz="2400" dirty="0" err="1"/>
              <a:t>line</a:t>
            </a:r>
            <a:r>
              <a:rPr lang="sv-SE" sz="2400" dirty="0"/>
              <a:t> (backa hem vid utkast från målvakt)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Målvakten kastar ut 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Inspark istället för inkast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5 min paus i halvlek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Inga sidbyten i paus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Motståndarlaget backar vid avspark, inspark och utkast.</a:t>
            </a:r>
          </a:p>
          <a:p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br>
              <a:rPr lang="sv-SE" dirty="0"/>
            </a:br>
            <a:endParaRPr lang="sv-SE" dirty="0"/>
          </a:p>
          <a:p>
            <a:pPr lvl="1"/>
            <a:endParaRPr lang="sv-SE" dirty="0"/>
          </a:p>
          <a:p>
            <a:pPr lvl="1"/>
            <a:endParaRPr lang="sv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948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E2AAE-A122-0FAE-069A-BDB17E693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62958-06C7-63AB-0320-BC06D789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+mn-lt"/>
              </a:rPr>
              <a:t>Förväntningar från sidan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769B-9308-D2B6-2CDB-3AB74311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42" y="2434201"/>
            <a:ext cx="4401047" cy="3742762"/>
          </a:xfrm>
        </p:spPr>
        <p:txBody>
          <a:bodyPr>
            <a:normAutofit lnSpcReduction="10000"/>
          </a:bodyPr>
          <a:lstStyle/>
          <a:p>
            <a:r>
              <a:rPr lang="sv-SE" sz="2000" b="0" i="0" dirty="0">
                <a:effectLst/>
              </a:rPr>
              <a:t>Barnidrott bygger på lek och glädje</a:t>
            </a:r>
          </a:p>
          <a:p>
            <a:pPr marL="0" indent="0">
              <a:buNone/>
            </a:pPr>
            <a:endParaRPr lang="sv-SE" sz="2000" b="0" i="0" dirty="0">
              <a:effectLst/>
            </a:endParaRPr>
          </a:p>
          <a:p>
            <a:r>
              <a:rPr lang="sv-SE" sz="2000" dirty="0"/>
              <a:t>Publiken hejar på alla och uppmuntrar alla</a:t>
            </a:r>
          </a:p>
          <a:p>
            <a:r>
              <a:rPr lang="sv-SE" sz="2000" dirty="0"/>
              <a:t>Publiken ger beröm vid alla moment inte enbart vid mål.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Vi stöttar dom unga domarna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Ledare skall alltid föregå med gott exempel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b="0" i="0" dirty="0">
              <a:effectLst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9471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9290083-bd2f-48a2-8ac5-09a524b17d15}" enabled="1" method="Privileged" siteId="{b9fec68c-c92d-461e-9a97-3d03a0f18b82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300</Words>
  <Application>Microsoft Office PowerPoint</Application>
  <PresentationFormat>Widescreen</PresentationFormat>
  <Paragraphs>84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Knatteverksamhet</vt:lpstr>
      <vt:lpstr>Vad händer nu?</vt:lpstr>
      <vt:lpstr>Regler</vt:lpstr>
      <vt:lpstr>Förväntningar från sidan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VÃ¤lkommen till Karlstad Fotboll sÃ¤songen 2024.   Karlstad Fotbolls ungdomssektion bestÃ¥r idag av 14 olika Ã¥ldersgrupper med totalt ca 560 spelare. FÃ¶reningen erbjuder samtliga lag frÃ¥n 12 Ã¥rs Ã¥lder minst tre trÃ¤ningar i veckan Ã¥ret runt och under 2024 kommer vi genomfÃ¶ra ca 1600 trÃ¤ningstillfÃ¤llen och arrangera ca 300 matcher. Vi behÃ¥ller Ã¤ven en stjÃ¤rna i SEF:s akademicertifiering, vilket ocksÃ¥ Ã¤r ett bevis pÃ¥ att vi bedriver en bra verksamhet. Stort tack till samtliga ledare i Karlstad Fotboll som gÃ¶r detta mÃ¶jligt!   Det Ã¤r fantastiskt roligt att ungdomsverksamheten vÃ¤xer varje Ã¥r, men det krÃ¤ver ocksÃ¥ en hel del ekonomiska resurser. Kostnaderna fÃ¶r Karlstad Fotbolls ungdomsverksamhet ligger idag pÃ¥ planhyror, domare, serieanmÃ¤lan, material, resor m.m som totalt uppgÃ¥r till ca 1,8 miljoner kronor. IntÃ¤kterna kommer frÃ¥n medlems- och deltagaravgifter samt LOK-stÃ¶d (och sponsorer vÃ¤l?) som totalt ger ca 1,5 miljoner kronor. Det finns alltsÃ¥ ett underskott pÃ¥ ca 300 000 kr. FÃ¶r att tÃ¤cka detta underskott behÃ¶ver samtliga spelare/spelares mÃ¥lsmÃ¤n hjÃ¤lpa till och utfÃ¶ra vissa beting under 2024.   Beting 2024   April - fÃ¶rsÃ¤ljning av Kakservice, 15 burkar Ã¡ 70 kr (gÃ¤ller varje spelare/spelares mÃ¥lsmÃ¤n), dÃ¤r hela intÃ¤kten gÃ¥r till ungdomsverksamheten.  September - fÃ¶rsÃ¤ljning av Kakservice, 15 burkar Ã¡ 70 kr (gÃ¤ller varje spelare/spelares mÃ¥lsmÃ¤n), dÃ¤r hela intÃ¤kten gÃ¥r till ungdomsverksamheten.  HÃ¤r finns nu alternativet att "kÃ¶pa sig fri" frÃ¥n kakfÃ¶rsÃ¤ljningen, vilket dÃ¥ kostar 450 kr per tillfÃ¤lle eller 900 kr fÃ¶r bÃ¥da tillfÃ¤llena.   December - fÃ¶rsÃ¤ljning av Bingolotter till ett vÃ¤rde av 500 kr (gÃ¤ller varje spelare/spelares mÃ¥lsmÃ¤n) dÃ¤r intÃ¤kten delas mellan ungdomsverksamheten och lagen.   Totala intÃ¤kten fÃ¶r detta berÃ¤knas 2024 uppgÃ¥ till ca 500 000 kr.   Bemanning vid A-lagets hemmamatcher (enligt senare schema) som ger fÃ¶reningen intÃ¤kter Ã¤r obligatorisk fÃ¶r samtliga spelare/spelares mÃ¥lsmÃ¤n och gÃ¥r EJ att kÃ¶pa sig fri frÃ¥n.   FÃ¶r de Ã¤ldre akademi</dc:title>
  <dc:creator>Bryngelsson, Liselotte</dc:creator>
  <cp:lastModifiedBy>Bryngelsson, Liselotte</cp:lastModifiedBy>
  <cp:revision>50</cp:revision>
  <dcterms:created xsi:type="dcterms:W3CDTF">2024-02-12T20:19:00Z</dcterms:created>
  <dcterms:modified xsi:type="dcterms:W3CDTF">2024-09-24T12:56:48Z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9290083-bd2f-48a2-8ac5-09a524b17d15_Enabled">
    <vt:lpwstr>true</vt:lpwstr>
  </property>
  <property fmtid="{D5CDD505-2E9C-101B-9397-08002B2CF9AE}" pid="3" name="MSIP_Label_d9290083-bd2f-48a2-8ac5-09a524b17d15_SetDate">
    <vt:lpwstr>2024-02-12T22:19:24Z</vt:lpwstr>
  </property>
  <property fmtid="{D5CDD505-2E9C-101B-9397-08002B2CF9AE}" pid="4" name="MSIP_Label_d9290083-bd2f-48a2-8ac5-09a524b17d15_Method">
    <vt:lpwstr>Privileged</vt:lpwstr>
  </property>
  <property fmtid="{D5CDD505-2E9C-101B-9397-08002B2CF9AE}" pid="5" name="MSIP_Label_d9290083-bd2f-48a2-8ac5-09a524b17d15_Name">
    <vt:lpwstr>d9290083-bd2f-48a2-8ac5-09a524b17d15</vt:lpwstr>
  </property>
  <property fmtid="{D5CDD505-2E9C-101B-9397-08002B2CF9AE}" pid="6" name="MSIP_Label_d9290083-bd2f-48a2-8ac5-09a524b17d15_SiteId">
    <vt:lpwstr>b9fec68c-c92d-461e-9a97-3d03a0f18b82</vt:lpwstr>
  </property>
  <property fmtid="{D5CDD505-2E9C-101B-9397-08002B2CF9AE}" pid="7" name="MSIP_Label_d9290083-bd2f-48a2-8ac5-09a524b17d15_ActionId">
    <vt:lpwstr>94cc450e-dc01-4e8c-a85f-89341f99bb64</vt:lpwstr>
  </property>
  <property fmtid="{D5CDD505-2E9C-101B-9397-08002B2CF9AE}" pid="8" name="MSIP_Label_d9290083-bd2f-48a2-8ac5-09a524b17d15_ContentBits">
    <vt:lpwstr>1</vt:lpwstr>
  </property>
</Properties>
</file>